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840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orient="horz" pos="777" userDrawn="1">
          <p15:clr>
            <a:srgbClr val="A4A3A4"/>
          </p15:clr>
        </p15:guide>
        <p15:guide id="5" orient="horz" pos="3861" userDrawn="1">
          <p15:clr>
            <a:srgbClr val="A4A3A4"/>
          </p15:clr>
        </p15:guide>
        <p15:guide id="6" pos="1685" userDrawn="1">
          <p15:clr>
            <a:srgbClr val="A4A3A4"/>
          </p15:clr>
        </p15:guide>
        <p15:guide id="7" pos="60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 Burris" initials="KB" lastIdx="16" clrIdx="0">
    <p:extLst/>
  </p:cmAuthor>
  <p:cmAuthor id="2" name="Kathleen Rietzl" initials="KR" lastIdx="12" clrIdx="1">
    <p:extLst/>
  </p:cmAuthor>
  <p:cmAuthor id="3" name="Windows User" initials="WU" lastIdx="2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FF7"/>
    <a:srgbClr val="86D5C8"/>
    <a:srgbClr val="58595B"/>
    <a:srgbClr val="FB515B"/>
    <a:srgbClr val="7757A1"/>
    <a:srgbClr val="F9E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852" autoAdjust="0"/>
    <p:restoredTop sz="96596" autoAdjust="0"/>
  </p:normalViewPr>
  <p:slideViewPr>
    <p:cSldViewPr snapToGrid="0">
      <p:cViewPr varScale="1">
        <p:scale>
          <a:sx n="71" d="100"/>
          <a:sy n="71" d="100"/>
        </p:scale>
        <p:origin x="-1158" y="-102"/>
      </p:cViewPr>
      <p:guideLst>
        <p:guide orient="horz" pos="2160"/>
        <p:guide orient="horz" pos="777"/>
        <p:guide orient="horz" pos="3726"/>
        <p:guide pos="3831"/>
        <p:guide pos="1021"/>
        <p:guide pos="60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365B1-5630-45B9-9C83-3D0E0288222E}" type="datetimeFigureOut">
              <a:rPr lang="en-US" smtClean="0"/>
              <a:t>11/3/2018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918A0-28F0-440C-BB9C-ED3EB12F0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29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918A0-28F0-440C-BB9C-ED3EB12F0F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48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0EB2CB7-6413-4053-83BD-0D5B823FB1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75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3F55802-17CA-4076-B857-C9DC108ED7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64" y="1183133"/>
            <a:ext cx="2681375" cy="67928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94BF3282-D615-4942-B153-7DA6A0F402BD}"/>
              </a:ext>
            </a:extLst>
          </p:cNvPr>
          <p:cNvCxnSpPr>
            <a:cxnSpLocks/>
          </p:cNvCxnSpPr>
          <p:nvPr userDrawn="1"/>
        </p:nvCxnSpPr>
        <p:spPr>
          <a:xfrm>
            <a:off x="407988" y="5171440"/>
            <a:ext cx="797401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EFF4EB36-3AAF-4966-AD85-26AED9BA913F}"/>
              </a:ext>
            </a:extLst>
          </p:cNvPr>
          <p:cNvCxnSpPr>
            <a:cxnSpLocks/>
          </p:cNvCxnSpPr>
          <p:nvPr userDrawn="1"/>
        </p:nvCxnSpPr>
        <p:spPr>
          <a:xfrm>
            <a:off x="407988" y="2021840"/>
            <a:ext cx="797401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2">
            <a:extLst>
              <a:ext uri="{FF2B5EF4-FFF2-40B4-BE49-F238E27FC236}">
                <a16:creationId xmlns:a16="http://schemas.microsoft.com/office/drawing/2014/main" xmlns="" id="{B9B7B0BB-251E-4D4A-8DE2-2258F3114021}"/>
              </a:ext>
            </a:extLst>
          </p:cNvPr>
          <p:cNvSpPr txBox="1">
            <a:spLocks/>
          </p:cNvSpPr>
          <p:nvPr userDrawn="1"/>
        </p:nvSpPr>
        <p:spPr>
          <a:xfrm>
            <a:off x="437745" y="3479669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9EB3B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A0025C2-1B2A-4442-8433-6DCE26492E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049" y="5241066"/>
            <a:ext cx="2142975" cy="49949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F70FA13A-408D-4373-866B-25DE8B5A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9" y="2356380"/>
            <a:ext cx="11017250" cy="747897"/>
          </a:xfrm>
        </p:spPr>
        <p:txBody>
          <a:bodyPr anchor="t" anchorCtr="0"/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Insert presentation title here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92110F82-1102-46A4-A4CB-B7E2A37652D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7989" y="3876233"/>
            <a:ext cx="11017250" cy="1153414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3200" dirty="0">
                <a:solidFill>
                  <a:srgbClr val="F9EB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Insert presenter name(s) here</a:t>
            </a:r>
          </a:p>
        </p:txBody>
      </p:sp>
    </p:spTree>
    <p:extLst>
      <p:ext uri="{BB962C8B-B14F-4D97-AF65-F5344CB8AC3E}">
        <p14:creationId xmlns:p14="http://schemas.microsoft.com/office/powerpoint/2010/main" val="3274558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31C14B-FE94-4528-873A-857D9DFC4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96863"/>
            <a:ext cx="11376024" cy="5397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159B4E3-186F-4FFB-9FFC-B0E15C581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816CF-AA9B-43E8-B03A-27A77900809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EB3B54A1-300A-4CE6-AE4B-92338A23D16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07988" y="894525"/>
            <a:ext cx="11376025" cy="430887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0168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Bar a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36B9597-BB78-47B9-9124-E7B6FC4C5EC7}"/>
              </a:ext>
            </a:extLst>
          </p:cNvPr>
          <p:cNvSpPr/>
          <p:nvPr userDrawn="1"/>
        </p:nvSpPr>
        <p:spPr>
          <a:xfrm>
            <a:off x="2" y="0"/>
            <a:ext cx="12191999" cy="1520825"/>
          </a:xfrm>
          <a:prstGeom prst="rect">
            <a:avLst/>
          </a:prstGeom>
          <a:solidFill>
            <a:srgbClr val="775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67B00BD-3CD5-462B-8790-1BDBE5FEA0B6}"/>
              </a:ext>
            </a:extLst>
          </p:cNvPr>
          <p:cNvCxnSpPr>
            <a:cxnSpLocks/>
          </p:cNvCxnSpPr>
          <p:nvPr userDrawn="1"/>
        </p:nvCxnSpPr>
        <p:spPr>
          <a:xfrm>
            <a:off x="407988" y="213360"/>
            <a:ext cx="11376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13CC680-5963-452E-948E-3784139AD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6350" y="6392262"/>
            <a:ext cx="347663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accent2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AB816CF-AA9B-43E8-B03A-27A7790080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70463D8-DF71-42F2-9E83-2F110BFAE9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296863"/>
            <a:ext cx="11376024" cy="5262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3CAB6F2E-1854-41D2-B078-9849FC65F51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6763" y="1929384"/>
            <a:ext cx="10658475" cy="3912616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86910DA9-D4AF-4FBE-B27C-089C7CEC18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7988" y="903669"/>
            <a:ext cx="11376025" cy="430887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2800" b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Insert Slide Sub-Header</a:t>
            </a:r>
          </a:p>
        </p:txBody>
      </p:sp>
    </p:spTree>
    <p:extLst>
      <p:ext uri="{BB962C8B-B14F-4D97-AF65-F5344CB8AC3E}">
        <p14:creationId xmlns:p14="http://schemas.microsoft.com/office/powerpoint/2010/main" val="2627795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Bar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0EB2CB7-6413-4053-83BD-0D5B823FB137}"/>
              </a:ext>
            </a:extLst>
          </p:cNvPr>
          <p:cNvSpPr/>
          <p:nvPr userDrawn="1"/>
        </p:nvSpPr>
        <p:spPr>
          <a:xfrm>
            <a:off x="-10580" y="0"/>
            <a:ext cx="2691955" cy="6858000"/>
          </a:xfrm>
          <a:prstGeom prst="rect">
            <a:avLst/>
          </a:prstGeom>
          <a:solidFill>
            <a:srgbClr val="775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DC6C554-FFFA-4F24-A9C8-357BA23FEE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97" y="6194118"/>
            <a:ext cx="2092167" cy="52952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CBB0A4-0DC5-45C9-8FC6-333CB99F68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6350" y="6392262"/>
            <a:ext cx="347663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accent2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AB816CF-AA9B-43E8-B03A-27A7790080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46CDE09F-E48D-4F32-86D5-73A5B2000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0604" y="296863"/>
            <a:ext cx="8733409" cy="5262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33570381-2F74-4C4C-970C-A9CF49C519A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395663" y="1520825"/>
            <a:ext cx="8029575" cy="43211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824080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  <p15:guide id="2" pos="1912" userDrawn="1">
          <p15:clr>
            <a:srgbClr val="FBAE40"/>
          </p15:clr>
        </p15:guide>
        <p15:guide id="3" pos="213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05CE4E97-0EB9-469A-98B7-FE39242D25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6350" y="6392262"/>
            <a:ext cx="347663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accent2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AB816CF-AA9B-43E8-B03A-27A7790080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13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urple Bar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0EB2CB7-6413-4053-83BD-0D5B823FB137}"/>
              </a:ext>
            </a:extLst>
          </p:cNvPr>
          <p:cNvSpPr/>
          <p:nvPr userDrawn="1"/>
        </p:nvSpPr>
        <p:spPr>
          <a:xfrm>
            <a:off x="-10579" y="0"/>
            <a:ext cx="2691954" cy="6858000"/>
          </a:xfrm>
          <a:prstGeom prst="rect">
            <a:avLst/>
          </a:prstGeom>
          <a:solidFill>
            <a:srgbClr val="775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3F55802-17CA-4076-B857-C9DC108ED7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0968"/>
            <a:ext cx="2681375" cy="679281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xmlns="" id="{0F69780B-5D78-4DD4-B3FB-5E22E1272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rgbClr val="FB515B"/>
                </a:solidFill>
                <a:latin typeface="Palatino Linotype" panose="02040502050505030304" pitchFamily="18" charset="0"/>
              </a:defRPr>
            </a:lvl1pPr>
          </a:lstStyle>
          <a:p>
            <a:fld id="{0AB816CF-AA9B-43E8-B03A-27A7790080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26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urple Bar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0EB2CB7-6413-4053-83BD-0D5B823FB137}"/>
              </a:ext>
            </a:extLst>
          </p:cNvPr>
          <p:cNvSpPr/>
          <p:nvPr userDrawn="1"/>
        </p:nvSpPr>
        <p:spPr>
          <a:xfrm>
            <a:off x="-10579" y="0"/>
            <a:ext cx="2691954" cy="6858000"/>
          </a:xfrm>
          <a:prstGeom prst="rect">
            <a:avLst/>
          </a:prstGeom>
          <a:solidFill>
            <a:srgbClr val="775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3F55802-17CA-4076-B857-C9DC108ED7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50968"/>
            <a:ext cx="2681375" cy="679281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xmlns="" id="{0F69780B-5D78-4DD4-B3FB-5E22E1272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rgbClr val="FB515B"/>
                </a:solidFill>
                <a:latin typeface="Palatino Linotype" panose="02040502050505030304" pitchFamily="18" charset="0"/>
              </a:defRPr>
            </a:lvl1pPr>
          </a:lstStyle>
          <a:p>
            <a:fld id="{0AB816CF-AA9B-43E8-B03A-27A7790080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820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A0C825A-9E62-4D83-BBBC-677C1CAB3E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0" y="-1"/>
            <a:ext cx="12207023" cy="685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3F55802-17CA-4076-B857-C9DC108ED7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75" y="1183133"/>
            <a:ext cx="2681375" cy="67928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94BF3282-D615-4942-B153-7DA6A0F402BD}"/>
              </a:ext>
            </a:extLst>
          </p:cNvPr>
          <p:cNvCxnSpPr>
            <a:cxnSpLocks/>
          </p:cNvCxnSpPr>
          <p:nvPr userDrawn="1"/>
        </p:nvCxnSpPr>
        <p:spPr>
          <a:xfrm>
            <a:off x="407988" y="5171440"/>
            <a:ext cx="797401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EFF4EB36-3AAF-4966-AD85-26AED9BA913F}"/>
              </a:ext>
            </a:extLst>
          </p:cNvPr>
          <p:cNvCxnSpPr>
            <a:cxnSpLocks/>
          </p:cNvCxnSpPr>
          <p:nvPr userDrawn="1"/>
        </p:nvCxnSpPr>
        <p:spPr>
          <a:xfrm>
            <a:off x="407988" y="2021840"/>
            <a:ext cx="797401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2">
            <a:extLst>
              <a:ext uri="{FF2B5EF4-FFF2-40B4-BE49-F238E27FC236}">
                <a16:creationId xmlns:a16="http://schemas.microsoft.com/office/drawing/2014/main" xmlns="" id="{B9B7B0BB-251E-4D4A-8DE2-2258F3114021}"/>
              </a:ext>
            </a:extLst>
          </p:cNvPr>
          <p:cNvSpPr txBox="1">
            <a:spLocks/>
          </p:cNvSpPr>
          <p:nvPr userDrawn="1"/>
        </p:nvSpPr>
        <p:spPr>
          <a:xfrm>
            <a:off x="437745" y="3479669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9EB3B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1C0C116A-B775-4540-8C96-ACAEBA5B00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9" y="2356380"/>
            <a:ext cx="11017250" cy="747897"/>
          </a:xfrm>
        </p:spPr>
        <p:txBody>
          <a:bodyPr anchor="t" anchorCtr="0"/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Insert presentation title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7EFACC23-1E8F-4720-9B2A-42C10FA8D4A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7989" y="3876233"/>
            <a:ext cx="11017250" cy="1153414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3200" dirty="0">
                <a:solidFill>
                  <a:srgbClr val="F9EB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Insert presenter name(s) here</a:t>
            </a:r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xmlns="" id="{C8F15D2A-7C59-4018-B3C2-6022D34E42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9487" y="5288156"/>
            <a:ext cx="2155113" cy="46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06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D9DFEA-3139-414C-AC94-FCC8D27FC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562584"/>
            <a:ext cx="11376025" cy="830997"/>
          </a:xfrm>
        </p:spPr>
        <p:txBody>
          <a:bodyPr anchor="b"/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C340EA2-8D2A-4A24-9B5D-467179E06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4589465"/>
            <a:ext cx="11376025" cy="115341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035B1581-02F7-446B-87ED-80914CF6A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6350" y="6392262"/>
            <a:ext cx="347663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accent2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AB816CF-AA9B-43E8-B03A-27A7790080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05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0EB2CB7-6413-4053-83BD-0D5B823FB137}"/>
              </a:ext>
            </a:extLst>
          </p:cNvPr>
          <p:cNvSpPr/>
          <p:nvPr userDrawn="1"/>
        </p:nvSpPr>
        <p:spPr>
          <a:xfrm>
            <a:off x="-10579" y="0"/>
            <a:ext cx="5371475" cy="6858000"/>
          </a:xfrm>
          <a:prstGeom prst="rect">
            <a:avLst/>
          </a:prstGeom>
          <a:solidFill>
            <a:srgbClr val="775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9886C41F-4CDD-4625-904D-173F568A8F34}"/>
              </a:ext>
            </a:extLst>
          </p:cNvPr>
          <p:cNvCxnSpPr/>
          <p:nvPr userDrawn="1"/>
        </p:nvCxnSpPr>
        <p:spPr>
          <a:xfrm>
            <a:off x="6095999" y="1523104"/>
            <a:ext cx="5364000" cy="0"/>
          </a:xfrm>
          <a:prstGeom prst="line">
            <a:avLst/>
          </a:prstGeom>
          <a:ln w="19050">
            <a:solidFill>
              <a:srgbClr val="58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FDF8925-6741-4560-AF7E-E98FD4CF1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97" y="6194118"/>
            <a:ext cx="2092167" cy="529526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311CC402-056A-462B-946B-BEB3E4CFD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6350" y="6392262"/>
            <a:ext cx="347663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accent2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AB816CF-AA9B-43E8-B03A-27A7790080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13641B8C-E7E5-4F7F-8372-8E80B1420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5638" y="296863"/>
            <a:ext cx="6048375" cy="10525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0"/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3">
            <a:extLst>
              <a:ext uri="{FF2B5EF4-FFF2-40B4-BE49-F238E27FC236}">
                <a16:creationId xmlns:a16="http://schemas.microsoft.com/office/drawing/2014/main" xmlns="" id="{84C1F8C5-D887-4E9B-9433-41A68C7F7A47}"/>
              </a:ext>
            </a:extLst>
          </p:cNvPr>
          <p:cNvCxnSpPr/>
          <p:nvPr userDrawn="1"/>
        </p:nvCxnSpPr>
        <p:spPr>
          <a:xfrm>
            <a:off x="6095999" y="6168256"/>
            <a:ext cx="5364000" cy="0"/>
          </a:xfrm>
          <a:prstGeom prst="line">
            <a:avLst/>
          </a:prstGeom>
          <a:ln w="19050">
            <a:solidFill>
              <a:srgbClr val="58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446D804A-B5BE-4190-9649-3A00D45DA63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096000" y="1681734"/>
            <a:ext cx="5329238" cy="4189413"/>
          </a:xfrm>
        </p:spPr>
        <p:txBody>
          <a:bodyPr/>
          <a:lstStyle>
            <a:lvl1pPr>
              <a:spcBef>
                <a:spcPts val="2400"/>
              </a:spcBef>
              <a:defRPr sz="2800"/>
            </a:lvl1pPr>
            <a:lvl2pPr marL="357188" indent="-357188">
              <a:spcBef>
                <a:spcPts val="1500"/>
              </a:spcBef>
              <a:buFont typeface="+mj-lt"/>
              <a:buAutoNum type="arabicPeriod"/>
              <a:defRPr sz="2800"/>
            </a:lvl2pPr>
            <a:lvl3pPr marL="630238" indent="-242888">
              <a:defRPr/>
            </a:lvl3pPr>
            <a:lvl4pPr marL="804863" indent="-166688">
              <a:defRPr/>
            </a:lvl4pPr>
            <a:lvl5pPr marL="987425" indent="-152400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sz="2400" dirty="0">
                <a:solidFill>
                  <a:srgbClr val="58595B"/>
                </a:solidFill>
                <a:latin typeface="Palatino Linotype" panose="02040502050505030304" pitchFamily="18" charset="0"/>
              </a:rPr>
              <a:t>Agenda item</a:t>
            </a:r>
            <a:endParaRPr lang="en-US" dirty="0"/>
          </a:p>
          <a:p>
            <a:pPr lvl="2"/>
            <a:r>
              <a:rPr lang="en-US" dirty="0"/>
              <a:t>First level</a:t>
            </a:r>
          </a:p>
          <a:p>
            <a:pPr lvl="3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0048567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  <p15:guide id="2" pos="3613" userDrawn="1">
          <p15:clr>
            <a:srgbClr val="FBAE40"/>
          </p15:clr>
        </p15:guide>
        <p15:guide id="3" pos="719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0EB2CB7-6413-4053-83BD-0D5B823FB137}"/>
              </a:ext>
            </a:extLst>
          </p:cNvPr>
          <p:cNvSpPr/>
          <p:nvPr userDrawn="1"/>
        </p:nvSpPr>
        <p:spPr>
          <a:xfrm>
            <a:off x="6820525" y="0"/>
            <a:ext cx="5371475" cy="6858000"/>
          </a:xfrm>
          <a:prstGeom prst="rect">
            <a:avLst/>
          </a:prstGeom>
          <a:solidFill>
            <a:srgbClr val="775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471505B5-F495-4868-97CA-FABDD3E04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6350" y="6392262"/>
            <a:ext cx="347663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accent2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AB816CF-AA9B-43E8-B03A-27A77900809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3">
            <a:extLst>
              <a:ext uri="{FF2B5EF4-FFF2-40B4-BE49-F238E27FC236}">
                <a16:creationId xmlns:a16="http://schemas.microsoft.com/office/drawing/2014/main" xmlns="" id="{95F72C92-8C12-4E78-BC8D-0DE37433A598}"/>
              </a:ext>
            </a:extLst>
          </p:cNvPr>
          <p:cNvCxnSpPr/>
          <p:nvPr userDrawn="1"/>
        </p:nvCxnSpPr>
        <p:spPr>
          <a:xfrm>
            <a:off x="768349" y="1523104"/>
            <a:ext cx="5364000" cy="0"/>
          </a:xfrm>
          <a:prstGeom prst="line">
            <a:avLst/>
          </a:prstGeom>
          <a:ln w="19050">
            <a:solidFill>
              <a:srgbClr val="58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134CBE2D-0540-4F48-B12D-DFD7C5D99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96863"/>
            <a:ext cx="6048375" cy="10525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0"/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3">
            <a:extLst>
              <a:ext uri="{FF2B5EF4-FFF2-40B4-BE49-F238E27FC236}">
                <a16:creationId xmlns:a16="http://schemas.microsoft.com/office/drawing/2014/main" xmlns="" id="{BC0F0B60-4327-41CB-93F4-22780991E058}"/>
              </a:ext>
            </a:extLst>
          </p:cNvPr>
          <p:cNvCxnSpPr/>
          <p:nvPr userDrawn="1"/>
        </p:nvCxnSpPr>
        <p:spPr>
          <a:xfrm>
            <a:off x="768349" y="6168256"/>
            <a:ext cx="5364000" cy="0"/>
          </a:xfrm>
          <a:prstGeom prst="line">
            <a:avLst/>
          </a:prstGeom>
          <a:ln w="19050">
            <a:solidFill>
              <a:srgbClr val="58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egnaposto contenuto 5">
            <a:extLst>
              <a:ext uri="{FF2B5EF4-FFF2-40B4-BE49-F238E27FC236}">
                <a16:creationId xmlns:a16="http://schemas.microsoft.com/office/drawing/2014/main" xmlns="" id="{EA0E48C1-4BAC-4A47-A1E5-F3F6DE04CD6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68350" y="1681734"/>
            <a:ext cx="5329238" cy="4189413"/>
          </a:xfrm>
        </p:spPr>
        <p:txBody>
          <a:bodyPr/>
          <a:lstStyle>
            <a:lvl1pPr>
              <a:spcBef>
                <a:spcPts val="2400"/>
              </a:spcBef>
              <a:defRPr sz="2800"/>
            </a:lvl1pPr>
            <a:lvl2pPr marL="357188" indent="-357188">
              <a:spcBef>
                <a:spcPts val="1500"/>
              </a:spcBef>
              <a:buFont typeface="+mj-lt"/>
              <a:buAutoNum type="arabicPeriod"/>
              <a:defRPr sz="2800"/>
            </a:lvl2pPr>
            <a:lvl3pPr marL="630238" indent="-242888">
              <a:defRPr/>
            </a:lvl3pPr>
            <a:lvl4pPr marL="804863" indent="-166688">
              <a:defRPr/>
            </a:lvl4pPr>
            <a:lvl5pPr marL="987425" indent="-152400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sz="2400" dirty="0">
                <a:solidFill>
                  <a:srgbClr val="58595B"/>
                </a:solidFill>
                <a:latin typeface="Palatino Linotype" panose="02040502050505030304" pitchFamily="18" charset="0"/>
              </a:rPr>
              <a:t>Agenda item</a:t>
            </a:r>
            <a:endParaRPr lang="en-US" dirty="0"/>
          </a:p>
          <a:p>
            <a:pPr lvl="2"/>
            <a:r>
              <a:rPr lang="en-US" dirty="0"/>
              <a:t>First level</a:t>
            </a:r>
          </a:p>
          <a:p>
            <a:pPr lvl="3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09301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95DAFDC6-B544-47E9-AD83-C771845CB7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6350" y="6392262"/>
            <a:ext cx="347663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accent2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AB816CF-AA9B-43E8-B03A-27A7790080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392E528-7123-48C7-BED7-4E6AA475E2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297996"/>
            <a:ext cx="11376024" cy="5262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20001459-4528-4087-A3BB-B8A90D0B831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66763" y="1520825"/>
            <a:ext cx="10658475" cy="43211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E5E850C5-2FB3-4C0E-AF7B-0F7D9E9143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7988" y="894525"/>
            <a:ext cx="11376025" cy="430887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79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CE97A7-E586-4059-9D11-B8657EA7A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880" y="1520825"/>
            <a:ext cx="6670358" cy="43211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DE815730-E788-444A-B9C4-AE9098F8CB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6350" y="6392262"/>
            <a:ext cx="347663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accent2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AB816CF-AA9B-43E8-B03A-27A7790080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xmlns="" id="{91CC7021-D81C-4EFD-8EA3-C4DBC32B5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egnaposto immagine 7">
            <a:extLst>
              <a:ext uri="{FF2B5EF4-FFF2-40B4-BE49-F238E27FC236}">
                <a16:creationId xmlns:a16="http://schemas.microsoft.com/office/drawing/2014/main" xmlns="" id="{34BCC14E-5E59-4631-91A1-481C1989260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6763" y="1520825"/>
            <a:ext cx="3557587" cy="3559175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dirty="0">
                <a:solidFill>
                  <a:srgbClr val="FB515B"/>
                </a:solidFill>
                <a:latin typeface="Palatino Linotype" panose="02040502050505030304" pitchFamily="18" charset="0"/>
              </a:rPr>
              <a:t>Insert Image</a:t>
            </a:r>
          </a:p>
          <a:p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9EBFEACC-8A32-48FD-99EA-1E912BA583D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07988" y="894525"/>
            <a:ext cx="11376025" cy="430887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4008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BA8050-CD1A-48DE-9A8B-95E0B2D30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96863"/>
            <a:ext cx="11376024" cy="539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70FB36-0932-48AB-B8D5-639AB6C5CE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2" y="1520825"/>
            <a:ext cx="5113337" cy="43513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5C1F3D8-5E0C-40DE-84DB-C88AEF4F2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901" y="1520825"/>
            <a:ext cx="5113338" cy="43513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2FE44874-F0CE-4DAD-83B0-0C3BD9B18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6350" y="6392262"/>
            <a:ext cx="347663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accent2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AB816CF-AA9B-43E8-B03A-27A7790080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AEF761FA-E2AD-4565-8CF6-B40D37C83E9F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07988" y="894525"/>
            <a:ext cx="11376025" cy="430887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280390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976" userDrawn="1">
          <p15:clr>
            <a:srgbClr val="FBAE40"/>
          </p15:clr>
        </p15:guide>
        <p15:guide id="2" pos="370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41DD43-4CC0-4B26-9667-F9F32E375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296863"/>
            <a:ext cx="11376025" cy="5397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CBDC750-AFF3-4A19-BD8A-4E32515BE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1141413"/>
            <a:ext cx="51133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2273BB9-B01E-4E87-A540-085FF75F9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6765" y="2110290"/>
            <a:ext cx="5113335" cy="33827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4A8EF43-BF8A-4066-BDB5-8125ADA9B7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1900" y="1141413"/>
            <a:ext cx="504494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55E36E6-A5BE-4A16-984E-05A697C79D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1900" y="2110290"/>
            <a:ext cx="5044948" cy="33827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D2B27535-DF4A-4EF5-88EF-EF02898583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36350" y="6392262"/>
            <a:ext cx="347663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accent2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AB816CF-AA9B-43E8-B03A-27A7790080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3802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  <p15:guide id="2" pos="3704" userDrawn="1">
          <p15:clr>
            <a:srgbClr val="FBAE40"/>
          </p15:clr>
        </p15:guide>
        <p15:guide id="3" pos="397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72B8936-0D94-41B3-A738-1C3524D27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96863"/>
            <a:ext cx="11376024" cy="5262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A2EED2-8833-4199-880B-67F4901C3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1520825"/>
            <a:ext cx="10658475" cy="43211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B48842-4896-4BD7-9B6A-1BBC7C8A53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6350" y="6392262"/>
            <a:ext cx="347663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accent2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AB816CF-AA9B-43E8-B03A-27A77900809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1C09D6D-AE4B-4999-AEF6-FEAC80B2C405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6" y="6195178"/>
            <a:ext cx="2091168" cy="52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3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1" r:id="rId4"/>
    <p:sldLayoutId id="2147483662" r:id="rId5"/>
    <p:sldLayoutId id="2147483663" r:id="rId6"/>
    <p:sldLayoutId id="2147483650" r:id="rId7"/>
    <p:sldLayoutId id="2147483652" r:id="rId8"/>
    <p:sldLayoutId id="2147483653" r:id="rId9"/>
    <p:sldLayoutId id="2147483654" r:id="rId10"/>
    <p:sldLayoutId id="2147483664" r:id="rId11"/>
    <p:sldLayoutId id="2147483665" r:id="rId12"/>
    <p:sldLayoutId id="2147483655" r:id="rId13"/>
    <p:sldLayoutId id="2147483666" r:id="rId14"/>
    <p:sldLayoutId id="2147483667" r:id="rId15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lang="en-US" sz="3800" kern="1200">
          <a:solidFill>
            <a:schemeClr val="accent2"/>
          </a:solidFill>
          <a:latin typeface="Palatino Linotype" panose="02040502050505030304" pitchFamily="18" charset="0"/>
          <a:ea typeface="+mn-ea"/>
          <a:cs typeface="+mn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15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Palatino Linotype" panose="02040502050505030304" pitchFamily="18" charset="0"/>
          <a:ea typeface="Tahoma" panose="020B0604030504040204" pitchFamily="34" charset="0"/>
          <a:cs typeface="Tahoma" panose="020B0604030504040204" pitchFamily="34" charset="0"/>
        </a:defRPr>
      </a:lvl1pPr>
      <a:lvl2pPr marL="273050" indent="-273050" algn="l" defTabSz="914377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Tahoma" panose="020B0604030504040204" pitchFamily="34" charset="0"/>
          <a:cs typeface="Tahoma" panose="020B0604030504040204" pitchFamily="34" charset="0"/>
        </a:defRPr>
      </a:lvl2pPr>
      <a:lvl3pPr marL="534988" indent="-242888" algn="l" defTabSz="914377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Tahoma" panose="020B0604030504040204" pitchFamily="34" charset="0"/>
        <a:buChar char="‒"/>
        <a:defRPr sz="1900" kern="1200">
          <a:solidFill>
            <a:schemeClr val="tx1"/>
          </a:solidFill>
          <a:latin typeface="Palatino Linotype" panose="02040502050505030304" pitchFamily="18" charset="0"/>
          <a:ea typeface="Tahoma" panose="020B0604030504040204" pitchFamily="34" charset="0"/>
          <a:cs typeface="Tahoma" panose="020B0604030504040204" pitchFamily="34" charset="0"/>
        </a:defRPr>
      </a:lvl3pPr>
      <a:lvl4pPr marL="715963" indent="-166688" algn="l" defTabSz="914377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Calibri" panose="020F0502020204030204" pitchFamily="34" charset="0"/>
        <a:buChar char="‐"/>
        <a:tabLst/>
        <a:defRPr sz="1600" kern="1200">
          <a:solidFill>
            <a:schemeClr val="tx1"/>
          </a:solidFill>
          <a:latin typeface="Palatino Linotype" panose="02040502050505030304" pitchFamily="18" charset="0"/>
          <a:ea typeface="Tahoma" panose="020B0604030504040204" pitchFamily="34" charset="0"/>
          <a:cs typeface="Tahoma" panose="020B0604030504040204" pitchFamily="34" charset="0"/>
        </a:defRPr>
      </a:lvl4pPr>
      <a:lvl5pPr marL="893763" indent="-152400" algn="l" defTabSz="914377" rtl="0" eaLnBrk="1" latinLnBrk="0" hangingPunct="1">
        <a:lnSpc>
          <a:spcPct val="100000"/>
        </a:lnSpc>
        <a:spcBef>
          <a:spcPts val="400"/>
        </a:spcBef>
        <a:buClr>
          <a:schemeClr val="tx1"/>
        </a:buClr>
        <a:buFont typeface="Calibri" panose="020F0502020204030204" pitchFamily="34" charset="0"/>
        <a:buChar char="‐"/>
        <a:defRPr sz="1400" kern="1200">
          <a:solidFill>
            <a:schemeClr val="tx1"/>
          </a:solidFill>
          <a:latin typeface="Palatino Linotype" panose="02040502050505030304" pitchFamily="18" charset="0"/>
          <a:ea typeface="Tahoma" panose="020B0604030504040204" pitchFamily="34" charset="0"/>
          <a:cs typeface="Tahoma" panose="020B060403050404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57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orient="horz" pos="482" userDrawn="1">
          <p15:clr>
            <a:srgbClr val="F26B43"/>
          </p15:clr>
        </p15:guide>
        <p15:guide id="6" orient="horz" pos="187" userDrawn="1">
          <p15:clr>
            <a:srgbClr val="F26B43"/>
          </p15:clr>
        </p15:guide>
        <p15:guide id="7" orient="horz" pos="4178" userDrawn="1">
          <p15:clr>
            <a:srgbClr val="F26B43"/>
          </p15:clr>
        </p15:guide>
        <p15:guide id="8" orient="horz" pos="958" userDrawn="1">
          <p15:clr>
            <a:srgbClr val="F26B43"/>
          </p15:clr>
        </p15:guide>
        <p15:guide id="9" orient="horz" pos="3680" userDrawn="1">
          <p15:clr>
            <a:srgbClr val="F26B43"/>
          </p15:clr>
        </p15:guide>
        <p15:guide id="10" pos="483" userDrawn="1">
          <p15:clr>
            <a:srgbClr val="F26B43"/>
          </p15:clr>
        </p15:guide>
        <p15:guide id="11" pos="71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12" Type="http://schemas.openxmlformats.org/officeDocument/2006/relationships/image" Target="../media/image22.png"/><Relationship Id="rId2" Type="http://schemas.openxmlformats.org/officeDocument/2006/relationships/image" Target="../media/image12.jp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jpeg"/><Relationship Id="rId11" Type="http://schemas.openxmlformats.org/officeDocument/2006/relationships/image" Target="../media/image21.jp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g"/><Relationship Id="rId4" Type="http://schemas.openxmlformats.org/officeDocument/2006/relationships/image" Target="../media/image14.jpeg"/><Relationship Id="rId9" Type="http://schemas.openxmlformats.org/officeDocument/2006/relationships/image" Target="../media/image19.jpg"/><Relationship Id="rId14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1C6E99AC-DAF5-4AA0-9859-7D856FAD02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2018 Women in Science Events</a:t>
            </a:r>
            <a:endParaRPr lang="en-US" dirty="0"/>
          </a:p>
        </p:txBody>
      </p:sp>
      <p:sp>
        <p:nvSpPr>
          <p:cNvPr id="4" name="Titolo 2">
            <a:extLst>
              <a:ext uri="{FF2B5EF4-FFF2-40B4-BE49-F238E27FC236}">
                <a16:creationId xmlns="" xmlns:a16="http://schemas.microsoft.com/office/drawing/2014/main" id="{A3CC2367-EBE1-4224-B7FC-5915A379738A}"/>
              </a:ext>
            </a:extLst>
          </p:cNvPr>
          <p:cNvSpPr txBox="1">
            <a:spLocks/>
          </p:cNvSpPr>
          <p:nvPr/>
        </p:nvSpPr>
        <p:spPr>
          <a:xfrm>
            <a:off x="421500" y="2356380"/>
            <a:ext cx="11017250" cy="62068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</a:lstStyle>
          <a:p>
            <a:r>
              <a:rPr lang="en-US" sz="4400" dirty="0" smtClean="0"/>
              <a:t>HBA Women In Science Affinity Group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34138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FC7DF28-F031-4AD7-83B3-F08DDE3D47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B816CF-AA9B-43E8-B03A-27A77900809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xmlns="" id="{644C0CFC-D81E-4A2D-8884-6636F3DF9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96863"/>
            <a:ext cx="11376024" cy="564257"/>
          </a:xfrm>
        </p:spPr>
        <p:txBody>
          <a:bodyPr/>
          <a:lstStyle/>
          <a:p>
            <a:r>
              <a:rPr lang="en-US" sz="4000" dirty="0" smtClean="0"/>
              <a:t>Women In Science Affinity Group</a:t>
            </a:r>
            <a:endParaRPr lang="en-US" sz="40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xmlns="" id="{BC13BCD7-B1AC-4759-9052-0B47458DB1C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mission of the HBA Women in Science (WIS) initiative is </a:t>
            </a:r>
            <a:r>
              <a:rPr lang="en-US" dirty="0" smtClean="0"/>
              <a:t>to</a:t>
            </a:r>
          </a:p>
          <a:p>
            <a:pPr marL="457200" indent="-457200">
              <a:buClr>
                <a:schemeClr val="accent2"/>
              </a:buClr>
              <a:buFont typeface="Arial"/>
              <a:buChar char="•"/>
            </a:pPr>
            <a:r>
              <a:rPr lang="en-US" dirty="0"/>
              <a:t>P</a:t>
            </a:r>
            <a:r>
              <a:rPr lang="en-US" dirty="0" smtClean="0"/>
              <a:t>rovide </a:t>
            </a:r>
            <a:r>
              <a:rPr lang="en-US" dirty="0"/>
              <a:t>women in scientific roles with professional support for their </a:t>
            </a:r>
            <a:r>
              <a:rPr lang="en-US" dirty="0" smtClean="0"/>
              <a:t>career advancement</a:t>
            </a:r>
            <a:r>
              <a:rPr lang="en-US" dirty="0"/>
              <a:t>.</a:t>
            </a:r>
            <a:endParaRPr lang="en-US" dirty="0" smtClean="0"/>
          </a:p>
          <a:p>
            <a:pPr marL="457200" indent="-457200">
              <a:buClr>
                <a:schemeClr val="accent2"/>
              </a:buClr>
              <a:buFont typeface="Arial"/>
              <a:buChar char="•"/>
            </a:pPr>
            <a:r>
              <a:rPr lang="en-US" dirty="0"/>
              <a:t>O</a:t>
            </a:r>
            <a:r>
              <a:rPr lang="en-US" dirty="0" smtClean="0"/>
              <a:t>ffer interactive</a:t>
            </a:r>
            <a:r>
              <a:rPr lang="en-US" dirty="0"/>
              <a:t>, empowering, educational, professional development </a:t>
            </a:r>
            <a:r>
              <a:rPr lang="en-US" dirty="0" smtClean="0"/>
              <a:t>programs</a:t>
            </a:r>
          </a:p>
          <a:p>
            <a:pPr marL="457200" indent="-457200">
              <a:buClr>
                <a:schemeClr val="accent2"/>
              </a:buClr>
              <a:buFont typeface="Arial"/>
              <a:buChar char="•"/>
            </a:pPr>
            <a:r>
              <a:rPr lang="en-US" dirty="0" smtClean="0"/>
              <a:t>Create a platform </a:t>
            </a:r>
            <a:r>
              <a:rPr lang="en-US" dirty="0"/>
              <a:t>or effective networking and </a:t>
            </a:r>
            <a:r>
              <a:rPr lang="en-US" dirty="0" smtClean="0"/>
              <a:t>collaboration within the HBA organization. 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dirty="0" smtClean="0"/>
              <a:t>WIS </a:t>
            </a:r>
            <a:r>
              <a:rPr lang="en-US" dirty="0"/>
              <a:t>membership includes women with an MD, PhD, </a:t>
            </a:r>
            <a:r>
              <a:rPr lang="en-US" dirty="0" err="1"/>
              <a:t>PharmD</a:t>
            </a:r>
            <a:r>
              <a:rPr lang="en-US" dirty="0"/>
              <a:t>, RN, </a:t>
            </a:r>
            <a:r>
              <a:rPr lang="en-US" dirty="0" err="1"/>
              <a:t>RPh</a:t>
            </a:r>
            <a:r>
              <a:rPr lang="en-US" dirty="0"/>
              <a:t> or other medical/scientific degree and/or women who are working in a research, </a:t>
            </a:r>
            <a:r>
              <a:rPr lang="en-US" dirty="0" smtClean="0"/>
              <a:t>engineering, medical, </a:t>
            </a:r>
            <a:r>
              <a:rPr lang="en-US" dirty="0"/>
              <a:t>or regulatory function within the healthcare industry. </a:t>
            </a:r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xmlns="" id="{CFCDEBDE-9177-4CDA-80B2-1DF2AB386D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193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FC7DF28-F031-4AD7-83B3-F08DDE3D47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B816CF-AA9B-43E8-B03A-27A77900809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xmlns="" id="{644C0CFC-D81E-4A2D-8884-6636F3DF9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96863"/>
            <a:ext cx="11376024" cy="564257"/>
          </a:xfrm>
        </p:spPr>
        <p:txBody>
          <a:bodyPr/>
          <a:lstStyle/>
          <a:p>
            <a:r>
              <a:rPr lang="en-US" sz="4000" dirty="0" smtClean="0"/>
              <a:t>What is Women In Science ?</a:t>
            </a:r>
            <a:endParaRPr lang="en-US" sz="40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xmlns="" id="{BC13BCD7-B1AC-4759-9052-0B47458DB1C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  <a:buClr>
                <a:schemeClr val="accent2"/>
              </a:buClr>
              <a:buFont typeface="Arial"/>
              <a:buChar char="•"/>
            </a:pPr>
            <a:r>
              <a:rPr lang="en-US" sz="2200" dirty="0"/>
              <a:t>In early 2004, the HBA Boston Chapter introduced the Women in Science Initiative (WIS) concept and formed a committee consisting of women scientists from various companies and professional backgrounds. </a:t>
            </a:r>
            <a:endParaRPr lang="en-US" sz="2200" dirty="0" smtClean="0"/>
          </a:p>
          <a:p>
            <a:pPr marL="342900" indent="-342900">
              <a:lnSpc>
                <a:spcPct val="110000"/>
              </a:lnSpc>
              <a:buClr>
                <a:schemeClr val="accent2"/>
              </a:buClr>
              <a:buFont typeface="Arial"/>
              <a:buChar char="•"/>
            </a:pPr>
            <a:r>
              <a:rPr lang="en-US" sz="2200" dirty="0" smtClean="0"/>
              <a:t>In </a:t>
            </a:r>
            <a:r>
              <a:rPr lang="en-US" sz="2200" dirty="0"/>
              <a:t>May 2005, the Boston Chapter WIS team created and presented a WIS proposal to the national HBA </a:t>
            </a:r>
            <a:r>
              <a:rPr lang="en-US" sz="2200" dirty="0" smtClean="0"/>
              <a:t>organization.</a:t>
            </a:r>
          </a:p>
          <a:p>
            <a:pPr marL="342900" indent="-342900">
              <a:lnSpc>
                <a:spcPct val="110000"/>
              </a:lnSpc>
              <a:buClr>
                <a:schemeClr val="accent2"/>
              </a:buClr>
              <a:buFont typeface="Arial"/>
              <a:buChar char="•"/>
            </a:pPr>
            <a:r>
              <a:rPr lang="en-US" sz="2200" dirty="0"/>
              <a:t>These efforts resulted in the establishment of WIS as a core affinity group in the HBA, the creation of a WIS Affinity group in the Metro </a:t>
            </a:r>
            <a:r>
              <a:rPr lang="en-US" sz="2200" dirty="0" smtClean="0"/>
              <a:t>Chapter </a:t>
            </a:r>
            <a:r>
              <a:rPr lang="en-US" sz="2200" dirty="0"/>
              <a:t>and finally in 2006, the creation of a Global WIS Committee. </a:t>
            </a:r>
            <a:endParaRPr lang="en-US" sz="2200" dirty="0" smtClean="0"/>
          </a:p>
          <a:p>
            <a:pPr>
              <a:lnSpc>
                <a:spcPct val="110000"/>
              </a:lnSpc>
            </a:pPr>
            <a:r>
              <a:rPr lang="en-US" sz="2200" dirty="0"/>
              <a:t>WIS efforts are now underway in multiple </a:t>
            </a:r>
            <a:r>
              <a:rPr lang="en-US" sz="2200" dirty="0" smtClean="0"/>
              <a:t>regions and </a:t>
            </a:r>
            <a:r>
              <a:rPr lang="en-US" sz="2200" dirty="0"/>
              <a:t>affiliates with </a:t>
            </a:r>
            <a:r>
              <a:rPr lang="en-US" sz="2200" dirty="0" smtClean="0"/>
              <a:t>programming. </a:t>
            </a:r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xmlns="" id="{CFCDEBDE-9177-4CDA-80B2-1DF2AB386D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836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BA regional map_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308" y="1648086"/>
            <a:ext cx="7295094" cy="520991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FC7DF28-F031-4AD7-83B3-F08DDE3D47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B816CF-AA9B-43E8-B03A-27A77900809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6F92AE6-1220-4AD7-9349-FA271716DA67}"/>
              </a:ext>
            </a:extLst>
          </p:cNvPr>
          <p:cNvSpPr txBox="1"/>
          <p:nvPr/>
        </p:nvSpPr>
        <p:spPr>
          <a:xfrm>
            <a:off x="213360" y="166855"/>
            <a:ext cx="95604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WIS Affinity Group</a:t>
            </a:r>
            <a:r>
              <a:rPr lang="mr-IN" sz="40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…</a:t>
            </a:r>
            <a:r>
              <a:rPr lang="en-US" sz="40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in your HBA region</a:t>
            </a:r>
            <a:endParaRPr lang="en-US" sz="2000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endParaRPr lang="en-US" sz="20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2385" y="3628072"/>
            <a:ext cx="2512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HBA Pacific region</a:t>
            </a:r>
          </a:p>
          <a:p>
            <a:r>
              <a:rPr lang="en-US" sz="1400" dirty="0"/>
              <a:t>San Francisco </a:t>
            </a:r>
            <a:r>
              <a:rPr lang="en-US" sz="1400" dirty="0" smtClean="0"/>
              <a:t>Bay Area chapter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614260" y="1579861"/>
            <a:ext cx="22048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HBA Midwest region</a:t>
            </a:r>
          </a:p>
          <a:p>
            <a:r>
              <a:rPr lang="en-US" sz="1400" dirty="0" smtClean="0"/>
              <a:t>Cincinnati </a:t>
            </a:r>
            <a:r>
              <a:rPr lang="en-US" sz="1400" dirty="0"/>
              <a:t>chapter</a:t>
            </a:r>
          </a:p>
          <a:p>
            <a:r>
              <a:rPr lang="en-US" sz="1400" dirty="0" smtClean="0"/>
              <a:t>Saint-Louis chapter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456143" y="6095127"/>
            <a:ext cx="2505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HBA Southwest region</a:t>
            </a:r>
          </a:p>
          <a:p>
            <a:r>
              <a:rPr lang="en-US" sz="1400" dirty="0" smtClean="0"/>
              <a:t>Dallas - Forth Worth Chapter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8866980" y="2871916"/>
            <a:ext cx="2699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HBA NY/NJ region</a:t>
            </a:r>
          </a:p>
          <a:p>
            <a:r>
              <a:rPr lang="en-US" sz="1400" dirty="0"/>
              <a:t>New York </a:t>
            </a:r>
            <a:r>
              <a:rPr lang="en-US" sz="1400" dirty="0" smtClean="0"/>
              <a:t>chapter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7878524" y="1633720"/>
            <a:ext cx="2204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HBA New England region</a:t>
            </a:r>
          </a:p>
          <a:p>
            <a:r>
              <a:rPr lang="en-US" sz="1400" dirty="0"/>
              <a:t>Boston </a:t>
            </a:r>
            <a:r>
              <a:rPr lang="en-US" sz="1400" dirty="0" smtClean="0"/>
              <a:t>chapter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8694953" y="4119922"/>
            <a:ext cx="2204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HBA Mid-Atlantic region</a:t>
            </a:r>
          </a:p>
          <a:p>
            <a:r>
              <a:rPr lang="en-US" sz="1400" dirty="0" smtClean="0"/>
              <a:t>Philadelphia chapter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1632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6F92AE6-1220-4AD7-9349-FA271716DA67}"/>
              </a:ext>
            </a:extLst>
          </p:cNvPr>
          <p:cNvSpPr txBox="1"/>
          <p:nvPr/>
        </p:nvSpPr>
        <p:spPr>
          <a:xfrm>
            <a:off x="213360" y="166855"/>
            <a:ext cx="68185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WIS Global Leadership Team</a:t>
            </a:r>
            <a:endParaRPr lang="en-US" sz="2000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endParaRPr lang="en-US" sz="20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" name="Picture 1" descr="Linda Broc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912" y="1753130"/>
            <a:ext cx="1186735" cy="14834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6407" y="1753131"/>
            <a:ext cx="26753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58595B"/>
                </a:solidFill>
                <a:latin typeface="Palatino Linotype"/>
                <a:cs typeface="Palatino Linotype"/>
              </a:rPr>
              <a:t>Chair</a:t>
            </a:r>
          </a:p>
          <a:p>
            <a:r>
              <a:rPr lang="en-US" sz="1600" dirty="0" smtClean="0">
                <a:latin typeface="Palatino Linotype"/>
                <a:cs typeface="Palatino Linotype"/>
              </a:rPr>
              <a:t>Linda Brock, PhD</a:t>
            </a:r>
          </a:p>
          <a:p>
            <a:r>
              <a:rPr lang="en-US" sz="1600" dirty="0" smtClean="0">
                <a:latin typeface="Palatino Linotype"/>
                <a:cs typeface="Palatino Linotype"/>
              </a:rPr>
              <a:t>Principal Scientist, vaccines</a:t>
            </a:r>
          </a:p>
          <a:p>
            <a:r>
              <a:rPr lang="en-US" sz="1600" dirty="0" smtClean="0">
                <a:latin typeface="Palatino Linotype"/>
                <a:cs typeface="Palatino Linotype"/>
              </a:rPr>
              <a:t>Pfizer</a:t>
            </a:r>
            <a:endParaRPr lang="en-US" sz="1600" dirty="0">
              <a:latin typeface="Palatino Linotype"/>
              <a:cs typeface="Palatino Linotyp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6407" y="3343997"/>
            <a:ext cx="24626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58595B"/>
                </a:solidFill>
                <a:latin typeface="Palatino Linotype"/>
                <a:cs typeface="Palatino Linotype"/>
              </a:rPr>
              <a:t>Vice-Chair</a:t>
            </a:r>
          </a:p>
          <a:p>
            <a:r>
              <a:rPr lang="en-US" sz="1600" dirty="0" smtClean="0">
                <a:latin typeface="Palatino Linotype"/>
                <a:cs typeface="Palatino Linotype"/>
              </a:rPr>
              <a:t>Melanie Cooke, </a:t>
            </a:r>
          </a:p>
          <a:p>
            <a:r>
              <a:rPr lang="en-US" sz="1600" dirty="0" smtClean="0">
                <a:latin typeface="Palatino Linotype"/>
                <a:cs typeface="Palatino Linotype"/>
              </a:rPr>
              <a:t>Senior associate scientist, </a:t>
            </a:r>
          </a:p>
          <a:p>
            <a:r>
              <a:rPr lang="en-US" sz="1600" dirty="0" smtClean="0">
                <a:latin typeface="Palatino Linotype"/>
                <a:cs typeface="Palatino Linotype"/>
              </a:rPr>
              <a:t>pre-pivotal drug product</a:t>
            </a:r>
          </a:p>
          <a:p>
            <a:r>
              <a:rPr lang="en-US" sz="1600" dirty="0" smtClean="0">
                <a:latin typeface="Palatino Linotype"/>
                <a:cs typeface="Palatino Linotype"/>
              </a:rPr>
              <a:t>Amgen</a:t>
            </a:r>
            <a:endParaRPr lang="en-US" sz="1600" dirty="0">
              <a:latin typeface="Palatino Linotype"/>
              <a:cs typeface="Palatino Linotyp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6407" y="5002292"/>
            <a:ext cx="33415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58595B"/>
                </a:solidFill>
                <a:latin typeface="Palatino Linotype"/>
                <a:cs typeface="Palatino Linotype"/>
              </a:rPr>
              <a:t>Director of Operations</a:t>
            </a:r>
          </a:p>
          <a:p>
            <a:r>
              <a:rPr lang="en-US" sz="1600" dirty="0" smtClean="0">
                <a:latin typeface="Palatino Linotype"/>
                <a:cs typeface="Palatino Linotype"/>
              </a:rPr>
              <a:t>Rebecca Casaubon, PhD </a:t>
            </a:r>
          </a:p>
          <a:p>
            <a:r>
              <a:rPr lang="en-US" sz="1600" dirty="0">
                <a:latin typeface="Palatino Linotype"/>
                <a:cs typeface="Palatino Linotype"/>
              </a:rPr>
              <a:t>S</a:t>
            </a:r>
            <a:r>
              <a:rPr lang="en-US" sz="1600" dirty="0" smtClean="0">
                <a:latin typeface="Palatino Linotype"/>
                <a:cs typeface="Palatino Linotype"/>
              </a:rPr>
              <a:t>cientist, small molecule discovery</a:t>
            </a:r>
          </a:p>
          <a:p>
            <a:r>
              <a:rPr lang="en-US" sz="1600" dirty="0" err="1" smtClean="0">
                <a:latin typeface="Palatino Linotype"/>
                <a:cs typeface="Palatino Linotype"/>
              </a:rPr>
              <a:t>Teva</a:t>
            </a:r>
            <a:endParaRPr lang="en-US" sz="1600" dirty="0" smtClean="0">
              <a:latin typeface="Palatino Linotype"/>
              <a:cs typeface="Palatino Linotype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74364" y="2041761"/>
            <a:ext cx="32254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58595B"/>
                </a:solidFill>
                <a:latin typeface="Palatino Linotype"/>
                <a:cs typeface="Palatino Linotype"/>
              </a:rPr>
              <a:t>Manager, Global Programming</a:t>
            </a:r>
          </a:p>
          <a:p>
            <a:r>
              <a:rPr lang="en-US" sz="1600" dirty="0" smtClean="0">
                <a:latin typeface="Palatino Linotype"/>
                <a:cs typeface="Palatino Linotype"/>
              </a:rPr>
              <a:t>Ruth Martin, PhD </a:t>
            </a:r>
          </a:p>
          <a:p>
            <a:r>
              <a:rPr lang="en-US" sz="1600" dirty="0" smtClean="0">
                <a:latin typeface="Palatino Linotype"/>
                <a:cs typeface="Palatino Linotype"/>
              </a:rPr>
              <a:t>Strategic safety advisor, oncology</a:t>
            </a:r>
          </a:p>
          <a:p>
            <a:r>
              <a:rPr lang="en-US" sz="1600" dirty="0" err="1" smtClean="0">
                <a:latin typeface="Palatino Linotype"/>
                <a:cs typeface="Palatino Linotype"/>
              </a:rPr>
              <a:t>AbbVie</a:t>
            </a:r>
            <a:endParaRPr lang="en-US" sz="1600" dirty="0" smtClean="0">
              <a:latin typeface="Palatino Linotype"/>
              <a:cs typeface="Palatino Linotype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74364" y="4160813"/>
            <a:ext cx="27151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58595B"/>
                </a:solidFill>
                <a:latin typeface="Palatino Linotype"/>
                <a:cs typeface="Palatino Linotype"/>
              </a:rPr>
              <a:t>Manager, Communications</a:t>
            </a:r>
          </a:p>
          <a:p>
            <a:r>
              <a:rPr lang="en-US" sz="1600" dirty="0" smtClean="0">
                <a:latin typeface="Palatino Linotype"/>
                <a:cs typeface="Palatino Linotype"/>
              </a:rPr>
              <a:t>Malika Makhlouf, PhD </a:t>
            </a:r>
          </a:p>
          <a:p>
            <a:r>
              <a:rPr lang="en-US" sz="1600" dirty="0" smtClean="0">
                <a:latin typeface="Palatino Linotype"/>
                <a:cs typeface="Palatino Linotype"/>
              </a:rPr>
              <a:t>Project Leader R&amp;D</a:t>
            </a:r>
          </a:p>
          <a:p>
            <a:r>
              <a:rPr lang="en-US" sz="1600" dirty="0" err="1" smtClean="0">
                <a:latin typeface="Palatino Linotype"/>
                <a:cs typeface="Palatino Linotype"/>
              </a:rPr>
              <a:t>Synphabase</a:t>
            </a:r>
            <a:r>
              <a:rPr lang="en-US" sz="1600" dirty="0" smtClean="0">
                <a:latin typeface="Palatino Linotype"/>
                <a:cs typeface="Palatino Linotype"/>
              </a:rPr>
              <a:t> AG</a:t>
            </a:r>
          </a:p>
        </p:txBody>
      </p:sp>
      <p:pic>
        <p:nvPicPr>
          <p:cNvPr id="4" name="Picture 3" descr="Melanie Cook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6" r="21446" b="12399"/>
          <a:stretch/>
        </p:blipFill>
        <p:spPr>
          <a:xfrm>
            <a:off x="2423828" y="3357452"/>
            <a:ext cx="1168903" cy="1483200"/>
          </a:xfrm>
          <a:prstGeom prst="rect">
            <a:avLst/>
          </a:prstGeom>
        </p:spPr>
      </p:pic>
      <p:pic>
        <p:nvPicPr>
          <p:cNvPr id="7" name="Picture 6" descr="rebecca casaubo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65" y="4967204"/>
            <a:ext cx="1169428" cy="1483418"/>
          </a:xfrm>
          <a:prstGeom prst="rect">
            <a:avLst/>
          </a:prstGeom>
        </p:spPr>
      </p:pic>
      <p:pic>
        <p:nvPicPr>
          <p:cNvPr id="8" name="Picture 7" descr="ruth martin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7" r="1513"/>
          <a:stretch/>
        </p:blipFill>
        <p:spPr>
          <a:xfrm>
            <a:off x="7405947" y="2045320"/>
            <a:ext cx="1168904" cy="1483200"/>
          </a:xfrm>
          <a:prstGeom prst="rect">
            <a:avLst/>
          </a:prstGeom>
        </p:spPr>
      </p:pic>
      <p:pic>
        <p:nvPicPr>
          <p:cNvPr id="16" name="Picture 15" descr="Malika Makhlouf.jpg"/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50"/>
          <a:stretch/>
        </p:blipFill>
        <p:spPr>
          <a:xfrm>
            <a:off x="7389928" y="4149309"/>
            <a:ext cx="1200942" cy="1511999"/>
          </a:xfrm>
          <a:prstGeom prst="rect">
            <a:avLst/>
          </a:prstGeom>
        </p:spPr>
      </p:pic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xmlns="" id="{8FC7DF28-F031-4AD7-83B3-F08DDE3D47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6350" y="6392262"/>
            <a:ext cx="347663" cy="184666"/>
          </a:xfrm>
        </p:spPr>
        <p:txBody>
          <a:bodyPr/>
          <a:lstStyle/>
          <a:p>
            <a:fld id="{0AB816CF-AA9B-43E8-B03A-27A77900809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92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C836ACF-CDB0-47B2-AD71-4DF4A437AF58}"/>
              </a:ext>
            </a:extLst>
          </p:cNvPr>
          <p:cNvSpPr txBox="1"/>
          <p:nvPr/>
        </p:nvSpPr>
        <p:spPr>
          <a:xfrm>
            <a:off x="2702560" y="274320"/>
            <a:ext cx="4857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B515B"/>
                </a:solidFill>
                <a:latin typeface="Palatino Linotype" panose="02040502050505030304" pitchFamily="18" charset="0"/>
              </a:rPr>
              <a:t>Why Join </a:t>
            </a:r>
            <a:r>
              <a:rPr lang="en-US" sz="4000" dirty="0">
                <a:solidFill>
                  <a:srgbClr val="FB515B"/>
                </a:solidFill>
                <a:latin typeface="Palatino Linotype" panose="02040502050505030304" pitchFamily="18" charset="0"/>
              </a:rPr>
              <a:t>HBA </a:t>
            </a:r>
            <a:r>
              <a:rPr lang="en-US" sz="4000" dirty="0" smtClean="0">
                <a:solidFill>
                  <a:srgbClr val="FB515B"/>
                </a:solidFill>
                <a:latin typeface="Palatino Linotype" panose="02040502050505030304" pitchFamily="18" charset="0"/>
              </a:rPr>
              <a:t>WIS?</a:t>
            </a:r>
            <a:endParaRPr lang="en-US" sz="4000" dirty="0">
              <a:solidFill>
                <a:srgbClr val="FB515B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3C8A53E-C5D2-4CA6-B164-42E5ACAA4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816CF-AA9B-43E8-B03A-27A77900809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DFB635C-2DEA-4F8D-B8FA-C2AC668FEED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8213" y="1065469"/>
            <a:ext cx="3967346" cy="54393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3ED372-5DEF-4A91-8055-A9EDAC463C7D}"/>
              </a:ext>
            </a:extLst>
          </p:cNvPr>
          <p:cNvSpPr txBox="1"/>
          <p:nvPr/>
        </p:nvSpPr>
        <p:spPr>
          <a:xfrm>
            <a:off x="2934303" y="876745"/>
            <a:ext cx="4744669" cy="6678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>
              <a:solidFill>
                <a:srgbClr val="58595B"/>
              </a:solidFill>
              <a:latin typeface="Palatino Linotype" panose="02040502050505030304" pitchFamily="18" charset="0"/>
            </a:endParaRPr>
          </a:p>
          <a:p>
            <a:pPr marL="342900" indent="-342900">
              <a:buClr>
                <a:schemeClr val="accent2"/>
              </a:buClr>
              <a:buFont typeface="Arial"/>
              <a:buChar char="•"/>
            </a:pPr>
            <a:r>
              <a:rPr lang="en-GB" sz="2400" dirty="0">
                <a:solidFill>
                  <a:srgbClr val="58595B"/>
                </a:solidFill>
                <a:latin typeface="Palatino Linotype"/>
                <a:cs typeface="Palatino Linotype"/>
              </a:rPr>
              <a:t>E</a:t>
            </a:r>
            <a:r>
              <a:rPr lang="en-GB" sz="2400" dirty="0" smtClean="0">
                <a:solidFill>
                  <a:srgbClr val="58595B"/>
                </a:solidFill>
                <a:latin typeface="Palatino Linotype"/>
                <a:cs typeface="Palatino Linotype"/>
              </a:rPr>
              <a:t>xceptional </a:t>
            </a:r>
            <a:r>
              <a:rPr lang="en-GB" sz="2400" dirty="0">
                <a:solidFill>
                  <a:srgbClr val="58595B"/>
                </a:solidFill>
                <a:latin typeface="Palatino Linotype"/>
                <a:cs typeface="Palatino Linotype"/>
              </a:rPr>
              <a:t>access to senior women leaders and inspiring role models in the healthcare industry. </a:t>
            </a:r>
            <a:endParaRPr lang="en-GB" sz="2400" dirty="0" smtClean="0">
              <a:solidFill>
                <a:srgbClr val="58595B"/>
              </a:solidFill>
              <a:latin typeface="Palatino Linotype"/>
              <a:cs typeface="Palatino Linotype"/>
            </a:endParaRPr>
          </a:p>
          <a:p>
            <a:pPr marL="342900" indent="-342900">
              <a:buFont typeface="Arial"/>
              <a:buChar char="•"/>
            </a:pPr>
            <a:endParaRPr lang="en-GB" sz="2400" dirty="0" smtClean="0">
              <a:solidFill>
                <a:srgbClr val="58595B"/>
              </a:solidFill>
              <a:latin typeface="Palatino Linotype"/>
              <a:cs typeface="Palatino Linotype"/>
            </a:endParaRPr>
          </a:p>
          <a:p>
            <a:pPr marL="342900" indent="-342900">
              <a:buClr>
                <a:schemeClr val="accent2"/>
              </a:buClr>
              <a:buFont typeface="Arial"/>
              <a:buChar char="•"/>
            </a:pPr>
            <a:r>
              <a:rPr lang="en-GB" sz="2400" dirty="0">
                <a:solidFill>
                  <a:srgbClr val="58595B"/>
                </a:solidFill>
                <a:latin typeface="Palatino Linotype"/>
                <a:cs typeface="Palatino Linotype"/>
              </a:rPr>
              <a:t>E</a:t>
            </a:r>
            <a:r>
              <a:rPr lang="en-GB" sz="2400" dirty="0" smtClean="0">
                <a:solidFill>
                  <a:srgbClr val="58595B"/>
                </a:solidFill>
                <a:latin typeface="Palatino Linotype"/>
                <a:cs typeface="Palatino Linotype"/>
              </a:rPr>
              <a:t>ducational </a:t>
            </a:r>
            <a:r>
              <a:rPr lang="en-GB" sz="2400" dirty="0">
                <a:solidFill>
                  <a:srgbClr val="58595B"/>
                </a:solidFill>
                <a:latin typeface="Palatino Linotype"/>
                <a:cs typeface="Palatino Linotype"/>
              </a:rPr>
              <a:t>opportunities and networking to women with scientific backgrounds. </a:t>
            </a:r>
            <a:endParaRPr lang="en-GB" sz="2400" dirty="0" smtClean="0">
              <a:solidFill>
                <a:srgbClr val="58595B"/>
              </a:solidFill>
              <a:latin typeface="Palatino Linotype"/>
              <a:cs typeface="Palatino Linotype"/>
            </a:endParaRPr>
          </a:p>
          <a:p>
            <a:pPr marL="342900" indent="-342900">
              <a:buClr>
                <a:schemeClr val="accent2"/>
              </a:buClr>
              <a:buFont typeface="Arial"/>
              <a:buChar char="•"/>
            </a:pPr>
            <a:endParaRPr lang="en-GB" sz="2400" dirty="0">
              <a:solidFill>
                <a:srgbClr val="58595B"/>
              </a:solidFill>
              <a:latin typeface="Palatino Linotype"/>
              <a:cs typeface="Palatino Linotype"/>
            </a:endParaRPr>
          </a:p>
          <a:p>
            <a:pPr marL="342900" indent="-342900">
              <a:buClr>
                <a:schemeClr val="accent2"/>
              </a:buClr>
              <a:buFont typeface="Arial"/>
              <a:buChar char="•"/>
            </a:pPr>
            <a:r>
              <a:rPr lang="en-GB" sz="2400" dirty="0" smtClean="0">
                <a:solidFill>
                  <a:srgbClr val="58595B"/>
                </a:solidFill>
                <a:latin typeface="Palatino Linotype"/>
                <a:cs typeface="Palatino Linotype"/>
              </a:rPr>
              <a:t>Receive the WIS Newsletter, participate in our global social media efforts, and attend events designed by scientists, for scientific careers supported by the HBA.</a:t>
            </a:r>
            <a:endParaRPr lang="en-GB" sz="2400" dirty="0">
              <a:solidFill>
                <a:srgbClr val="58595B"/>
              </a:solidFill>
              <a:latin typeface="Palatino Linotype"/>
              <a:cs typeface="Palatino Linotype"/>
            </a:endParaRPr>
          </a:p>
          <a:p>
            <a:pPr marL="342900" indent="-342900">
              <a:buFont typeface="Arial"/>
              <a:buChar char="•"/>
            </a:pPr>
            <a:endParaRPr lang="en-GB" sz="2400" dirty="0">
              <a:solidFill>
                <a:srgbClr val="58595B"/>
              </a:solidFill>
              <a:latin typeface="Palatino Linotype"/>
              <a:cs typeface="Palatino Linotype"/>
            </a:endParaRPr>
          </a:p>
          <a:p>
            <a:endParaRPr lang="en-US" sz="2800" dirty="0">
              <a:solidFill>
                <a:srgbClr val="58595B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644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F59D520-05BD-4AA0-B6E0-45EE1D5936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B816CF-AA9B-43E8-B03A-27A77900809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xmlns="" id="{CE1F02D2-8FA1-4939-B937-8F8B7022C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567" y="873001"/>
            <a:ext cx="6048375" cy="536044"/>
          </a:xfrm>
        </p:spPr>
        <p:txBody>
          <a:bodyPr/>
          <a:lstStyle/>
          <a:p>
            <a:r>
              <a:rPr lang="en-US" dirty="0" smtClean="0"/>
              <a:t>Get involved!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11B0FEA-8B8C-455F-BFEF-15B4998487D4}"/>
              </a:ext>
            </a:extLst>
          </p:cNvPr>
          <p:cNvSpPr txBox="1"/>
          <p:nvPr/>
        </p:nvSpPr>
        <p:spPr>
          <a:xfrm>
            <a:off x="812540" y="2014401"/>
            <a:ext cx="5097993" cy="3170099"/>
          </a:xfrm>
          <a:prstGeom prst="rect">
            <a:avLst/>
          </a:prstGeom>
          <a:solidFill>
            <a:srgbClr val="F9EB3B"/>
          </a:solidFill>
        </p:spPr>
        <p:txBody>
          <a:bodyPr wrap="square" rtlCol="0">
            <a:spAutoFit/>
          </a:bodyPr>
          <a:lstStyle/>
          <a:p>
            <a:pPr>
              <a:buClr>
                <a:srgbClr val="FB515B"/>
              </a:buClr>
            </a:pPr>
            <a:r>
              <a:rPr lang="en-US" sz="3200" b="1" dirty="0" smtClean="0">
                <a:solidFill>
                  <a:srgbClr val="58595B"/>
                </a:solidFill>
                <a:latin typeface="Palatino Linotype" panose="02040502050505030304" pitchFamily="18" charset="0"/>
              </a:rPr>
              <a:t>Contact us:</a:t>
            </a:r>
          </a:p>
          <a:p>
            <a:pPr>
              <a:buClr>
                <a:srgbClr val="FB515B"/>
              </a:buClr>
            </a:pPr>
            <a:r>
              <a:rPr lang="en-US" sz="3200" dirty="0" err="1" smtClean="0">
                <a:solidFill>
                  <a:srgbClr val="58595B"/>
                </a:solidFill>
                <a:latin typeface="Palatino Linotype" panose="02040502050505030304" pitchFamily="18" charset="0"/>
              </a:rPr>
              <a:t>hbawis@hbanet.org</a:t>
            </a:r>
            <a:endParaRPr lang="en-US" sz="3200" dirty="0">
              <a:solidFill>
                <a:srgbClr val="58595B"/>
              </a:solidFill>
              <a:latin typeface="Palatino Linotype" panose="02040502050505030304" pitchFamily="18" charset="0"/>
            </a:endParaRPr>
          </a:p>
          <a:p>
            <a:pPr>
              <a:buClr>
                <a:srgbClr val="FB515B"/>
              </a:buClr>
            </a:pPr>
            <a:endParaRPr lang="en-US" sz="3200" dirty="0" smtClean="0">
              <a:solidFill>
                <a:srgbClr val="58595B"/>
              </a:solidFill>
              <a:latin typeface="Palatino Linotype" panose="02040502050505030304" pitchFamily="18" charset="0"/>
            </a:endParaRPr>
          </a:p>
          <a:p>
            <a:pPr>
              <a:buClr>
                <a:srgbClr val="FB515B"/>
              </a:buClr>
            </a:pPr>
            <a:r>
              <a:rPr lang="en-US" sz="3200" b="1" dirty="0" smtClean="0">
                <a:solidFill>
                  <a:srgbClr val="58595B"/>
                </a:solidFill>
                <a:latin typeface="Palatino Linotype" panose="02040502050505030304" pitchFamily="18" charset="0"/>
              </a:rPr>
              <a:t>Become a member!</a:t>
            </a:r>
          </a:p>
          <a:p>
            <a:pPr>
              <a:buClr>
                <a:srgbClr val="FB515B"/>
              </a:buClr>
            </a:pPr>
            <a:r>
              <a:rPr lang="en-US" sz="2400" dirty="0" smtClean="0">
                <a:solidFill>
                  <a:srgbClr val="58595B"/>
                </a:solidFill>
                <a:latin typeface="Palatino Linotype" panose="02040502050505030304" pitchFamily="18" charset="0"/>
              </a:rPr>
              <a:t>Designate in your HBA membership profile your membership of the WIS</a:t>
            </a:r>
          </a:p>
          <a:p>
            <a:pPr>
              <a:buClr>
                <a:srgbClr val="FB515B"/>
              </a:buClr>
            </a:pPr>
            <a:r>
              <a:rPr lang="en-US" sz="2400" dirty="0" smtClean="0">
                <a:solidFill>
                  <a:srgbClr val="58595B"/>
                </a:solidFill>
                <a:latin typeface="Palatino Linotype" panose="02040502050505030304" pitchFamily="18" charset="0"/>
              </a:rPr>
              <a:t>Affinity Group.</a:t>
            </a:r>
            <a:endParaRPr lang="en-US" sz="2400" dirty="0">
              <a:solidFill>
                <a:srgbClr val="58595B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xmlns="" id="{85A37E3C-E1F4-46B4-9C43-F515BF298F06}"/>
              </a:ext>
            </a:extLst>
          </p:cNvPr>
          <p:cNvSpPr txBox="1"/>
          <p:nvPr/>
        </p:nvSpPr>
        <p:spPr>
          <a:xfrm>
            <a:off x="7027333" y="555634"/>
            <a:ext cx="5164667" cy="4478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i="1" dirty="0" smtClean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r>
              <a:rPr lang="en-US" b="1" i="1" dirty="0" err="1" smtClean="0">
                <a:solidFill>
                  <a:schemeClr val="bg1"/>
                </a:solidFill>
                <a:latin typeface="Palatino Linotype" panose="02040502050505030304" pitchFamily="18" charset="0"/>
              </a:rPr>
              <a:t>Linkedin</a:t>
            </a:r>
            <a:endParaRPr lang="en-US" b="1" i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HBA Women In Science </a:t>
            </a:r>
            <a:r>
              <a:rPr lang="en-US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A</a:t>
            </a:r>
            <a:r>
              <a:rPr lang="en-US" dirty="0" err="1" smtClean="0">
                <a:solidFill>
                  <a:schemeClr val="bg1"/>
                </a:solidFill>
                <a:latin typeface="Palatino Linotype" panose="02040502050505030304" pitchFamily="18" charset="0"/>
              </a:rPr>
              <a:t>fiinity</a:t>
            </a:r>
            <a:r>
              <a:rPr lang="en-US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 Group</a:t>
            </a:r>
            <a:endParaRPr lang="en-US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Palatino Linotype" panose="02040502050505030304" pitchFamily="18" charset="0"/>
              </a:rPr>
              <a:t>www.linkedin.com</a:t>
            </a:r>
            <a:r>
              <a:rPr lang="en-US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/</a:t>
            </a:r>
            <a:r>
              <a:rPr lang="en-US" dirty="0">
                <a:solidFill>
                  <a:schemeClr val="bg1"/>
                </a:solidFill>
                <a:latin typeface="Palatino Linotype" panose="02040502050505030304" pitchFamily="18" charset="0"/>
              </a:rPr>
              <a:t>groups/2666428</a:t>
            </a:r>
          </a:p>
          <a:p>
            <a:endParaRPr lang="en-US" dirty="0" smtClean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r>
              <a:rPr lang="en-US" b="1" i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Twitter</a:t>
            </a:r>
            <a:endParaRPr lang="en-US" b="1" i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@</a:t>
            </a:r>
            <a:r>
              <a:rPr lang="en-US" dirty="0" err="1" smtClean="0">
                <a:solidFill>
                  <a:schemeClr val="bg1"/>
                </a:solidFill>
                <a:latin typeface="Palatino Linotype" panose="02040502050505030304" pitchFamily="18" charset="0"/>
              </a:rPr>
              <a:t>HBAnet</a:t>
            </a:r>
            <a:r>
              <a:rPr lang="en-US" dirty="0">
                <a:solidFill>
                  <a:schemeClr val="bg1"/>
                </a:solidFill>
                <a:latin typeface="Palatino Linotype" panose="02040502050505030304" pitchFamily="18" charset="0"/>
              </a:rPr>
              <a:t>, #</a:t>
            </a:r>
            <a:r>
              <a:rPr lang="en-US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HBAWIS, #</a:t>
            </a:r>
            <a:r>
              <a:rPr lang="en-US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HBAImpact</a:t>
            </a:r>
            <a:endParaRPr lang="en-US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r>
              <a:rPr lang="en-US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twitter.com</a:t>
            </a:r>
            <a:r>
              <a:rPr lang="en-US" dirty="0">
                <a:solidFill>
                  <a:schemeClr val="bg1"/>
                </a:solidFill>
                <a:latin typeface="Palatino Linotype" panose="02040502050505030304" pitchFamily="18" charset="0"/>
              </a:rPr>
              <a:t>/</a:t>
            </a:r>
            <a:r>
              <a:rPr lang="en-US" dirty="0" err="1" smtClean="0">
                <a:solidFill>
                  <a:schemeClr val="bg1"/>
                </a:solidFill>
                <a:latin typeface="Palatino Linotype" panose="02040502050505030304" pitchFamily="18" charset="0"/>
              </a:rPr>
              <a:t>hbanet</a:t>
            </a:r>
            <a:endParaRPr lang="en-US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endParaRPr lang="en-US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endParaRPr lang="en-US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Palatino Linotype" panose="02040502050505030304" pitchFamily="18" charset="0"/>
              </a:rPr>
              <a:t>#</a:t>
            </a:r>
            <a:r>
              <a:rPr lang="en-US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HBAImpact</a:t>
            </a:r>
            <a:r>
              <a:rPr lang="en-US" dirty="0">
                <a:solidFill>
                  <a:schemeClr val="bg1"/>
                </a:solidFill>
                <a:latin typeface="Palatino Linotype" panose="02040502050505030304" pitchFamily="18" charset="0"/>
              </a:rPr>
              <a:t>  #HBAWIS #4GenParity</a:t>
            </a:r>
          </a:p>
          <a:p>
            <a:endParaRPr lang="en-US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r>
              <a:rPr lang="en-US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Visit</a:t>
            </a:r>
            <a:r>
              <a:rPr lang="en-US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</a:p>
          <a:p>
            <a:r>
              <a:rPr lang="en-US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HBAnet.org</a:t>
            </a:r>
            <a:r>
              <a:rPr lang="en-US" dirty="0">
                <a:solidFill>
                  <a:schemeClr val="bg1"/>
                </a:solidFill>
                <a:latin typeface="Palatino Linotype" panose="02040502050505030304" pitchFamily="18" charset="0"/>
              </a:rPr>
              <a:t>, 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Palatino Linotype" panose="02040502050505030304" pitchFamily="18" charset="0"/>
              </a:rPr>
              <a:t>hbanet.org</a:t>
            </a:r>
            <a:r>
              <a:rPr lang="en-US" dirty="0">
                <a:solidFill>
                  <a:schemeClr val="bg1"/>
                </a:solidFill>
                <a:latin typeface="Palatino Linotype" panose="02040502050505030304" pitchFamily="18" charset="0"/>
              </a:rPr>
              <a:t>/women-in-science-</a:t>
            </a:r>
            <a:r>
              <a:rPr lang="en-US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95850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6F92AE6-1220-4AD7-9349-FA271716DA67}"/>
              </a:ext>
            </a:extLst>
          </p:cNvPr>
          <p:cNvSpPr txBox="1"/>
          <p:nvPr/>
        </p:nvSpPr>
        <p:spPr>
          <a:xfrm>
            <a:off x="213360" y="166855"/>
            <a:ext cx="107026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WIS Annual Conference Reception </a:t>
            </a:r>
            <a:r>
              <a:rPr lang="en-US" sz="4000" dirty="0">
                <a:solidFill>
                  <a:schemeClr val="bg1"/>
                </a:solidFill>
                <a:latin typeface="Palatino Linotype" panose="02040502050505030304" pitchFamily="18" charset="0"/>
              </a:rPr>
              <a:t>Organizers</a:t>
            </a:r>
            <a:endParaRPr lang="en-US" sz="2000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endParaRPr lang="en-US" sz="20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xmlns="" id="{8FC7DF28-F031-4AD7-83B3-F08DDE3D47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6350" y="6392262"/>
            <a:ext cx="347663" cy="184666"/>
          </a:xfrm>
        </p:spPr>
        <p:txBody>
          <a:bodyPr/>
          <a:lstStyle/>
          <a:p>
            <a:fld id="{0AB816CF-AA9B-43E8-B03A-27A77900809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914764" y="4058030"/>
            <a:ext cx="341952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58595B"/>
                </a:solidFill>
                <a:latin typeface="Palatino Linotype"/>
                <a:cs typeface="Palatino Linotype"/>
              </a:rPr>
              <a:t>Ruth </a:t>
            </a:r>
            <a:r>
              <a:rPr lang="en-US" sz="2000" b="1" dirty="0">
                <a:solidFill>
                  <a:srgbClr val="58595B"/>
                </a:solidFill>
                <a:latin typeface="Palatino Linotype"/>
                <a:cs typeface="Palatino Linotype"/>
              </a:rPr>
              <a:t>Martin, </a:t>
            </a:r>
            <a:r>
              <a:rPr lang="en-US" sz="2000" b="1" dirty="0" smtClean="0">
                <a:solidFill>
                  <a:srgbClr val="58595B"/>
                </a:solidFill>
                <a:latin typeface="Palatino Linotype"/>
                <a:cs typeface="Palatino Linotype"/>
              </a:rPr>
              <a:t>PhD</a:t>
            </a:r>
            <a:endParaRPr lang="en-US" sz="2000" b="1" dirty="0">
              <a:solidFill>
                <a:srgbClr val="58595B"/>
              </a:solidFill>
              <a:latin typeface="Palatino Linotype"/>
              <a:cs typeface="Palatino Linotype"/>
            </a:endParaRPr>
          </a:p>
          <a:p>
            <a:r>
              <a:rPr lang="en-US" b="1" dirty="0" smtClean="0">
                <a:solidFill>
                  <a:srgbClr val="58595B"/>
                </a:solidFill>
                <a:latin typeface="Palatino Linotype"/>
                <a:cs typeface="Palatino Linotype"/>
              </a:rPr>
              <a:t>Principal Scientist</a:t>
            </a:r>
          </a:p>
          <a:p>
            <a:r>
              <a:rPr lang="en-US" b="1" dirty="0" smtClean="0">
                <a:solidFill>
                  <a:srgbClr val="58595B"/>
                </a:solidFill>
                <a:latin typeface="Palatino Linotype"/>
                <a:cs typeface="Palatino Linotype"/>
              </a:rPr>
              <a:t>Strategic </a:t>
            </a:r>
            <a:r>
              <a:rPr lang="en-US" b="1" dirty="0" smtClean="0">
                <a:solidFill>
                  <a:srgbClr val="58595B"/>
                </a:solidFill>
                <a:latin typeface="Palatino Linotype"/>
                <a:cs typeface="Palatino Linotype"/>
              </a:rPr>
              <a:t>Safety Advisor,    </a:t>
            </a:r>
          </a:p>
          <a:p>
            <a:r>
              <a:rPr lang="en-US" b="1" dirty="0" err="1" smtClean="0">
                <a:solidFill>
                  <a:srgbClr val="58595B"/>
                </a:solidFill>
                <a:latin typeface="Palatino Linotype"/>
                <a:cs typeface="Palatino Linotype"/>
              </a:rPr>
              <a:t>AbbVie</a:t>
            </a:r>
            <a:endParaRPr lang="en-US" b="1" dirty="0" smtClean="0">
              <a:solidFill>
                <a:srgbClr val="58595B"/>
              </a:solidFill>
              <a:latin typeface="Palatino Linotype"/>
              <a:cs typeface="Palatino Linotype"/>
            </a:endParaRPr>
          </a:p>
          <a:p>
            <a:r>
              <a:rPr lang="en-US" b="1" dirty="0">
                <a:solidFill>
                  <a:srgbClr val="58595B"/>
                </a:solidFill>
                <a:latin typeface="Palatino Linotype"/>
                <a:cs typeface="Palatino Linotype"/>
              </a:rPr>
              <a:t>HBA </a:t>
            </a:r>
            <a:r>
              <a:rPr lang="en-US" b="1" dirty="0" smtClean="0">
                <a:solidFill>
                  <a:srgbClr val="58595B"/>
                </a:solidFill>
                <a:latin typeface="Palatino Linotype"/>
                <a:cs typeface="Palatino Linotype"/>
              </a:rPr>
              <a:t>Midwest Region</a:t>
            </a:r>
            <a:endParaRPr lang="en-US" b="1" dirty="0" smtClean="0">
              <a:solidFill>
                <a:srgbClr val="58595B"/>
              </a:solidFill>
              <a:latin typeface="Palatino Linotype"/>
              <a:cs typeface="Palatino Linotype"/>
            </a:endParaRPr>
          </a:p>
          <a:p>
            <a:r>
              <a:rPr lang="en-US" b="1" dirty="0" smtClean="0">
                <a:solidFill>
                  <a:srgbClr val="58595B"/>
                </a:solidFill>
                <a:latin typeface="Palatino Linotype"/>
                <a:cs typeface="Palatino Linotype"/>
              </a:rPr>
              <a:t>Programming </a:t>
            </a:r>
            <a:r>
              <a:rPr lang="en-US" b="1" dirty="0" smtClean="0">
                <a:solidFill>
                  <a:srgbClr val="58595B"/>
                </a:solidFill>
                <a:latin typeface="Palatino Linotype"/>
                <a:cs typeface="Palatino Linotype"/>
              </a:rPr>
              <a:t>COE President</a:t>
            </a:r>
            <a:endParaRPr lang="en-US" dirty="0">
              <a:solidFill>
                <a:srgbClr val="58595B"/>
              </a:solidFill>
              <a:latin typeface="Palatino Linotype"/>
              <a:cs typeface="Palatino Linotype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30946" y="4067197"/>
            <a:ext cx="384125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2650"/>
            <a:r>
              <a:rPr lang="en-US" sz="2000" b="1" dirty="0" smtClean="0">
                <a:solidFill>
                  <a:srgbClr val="58595B"/>
                </a:solidFill>
                <a:latin typeface="Palatino Linotype"/>
                <a:cs typeface="Palatino Linotype"/>
              </a:rPr>
              <a:t>Ruth Levy</a:t>
            </a:r>
            <a:endParaRPr lang="en-US" sz="2000" b="1" dirty="0">
              <a:solidFill>
                <a:srgbClr val="58595B"/>
              </a:solidFill>
              <a:latin typeface="Palatino Linotype"/>
              <a:cs typeface="Palatino Linotype"/>
            </a:endParaRPr>
          </a:p>
          <a:p>
            <a:pPr defTabSz="882650"/>
            <a:r>
              <a:rPr lang="en-US" b="1" dirty="0" smtClean="0">
                <a:solidFill>
                  <a:srgbClr val="58595B"/>
                </a:solidFill>
                <a:latin typeface="Palatino Linotype"/>
                <a:cs typeface="Palatino Linotype"/>
              </a:rPr>
              <a:t>Principal and Founder, Innovation </a:t>
            </a:r>
            <a:r>
              <a:rPr lang="en-US" b="1" dirty="0" smtClean="0">
                <a:solidFill>
                  <a:srgbClr val="58595B"/>
                </a:solidFill>
                <a:latin typeface="Palatino Linotype"/>
                <a:cs typeface="Palatino Linotype"/>
              </a:rPr>
              <a:t>Resolution</a:t>
            </a:r>
          </a:p>
          <a:p>
            <a:pPr defTabSz="882650"/>
            <a:r>
              <a:rPr lang="en-US" b="1" dirty="0" smtClean="0">
                <a:solidFill>
                  <a:srgbClr val="58595B"/>
                </a:solidFill>
                <a:latin typeface="Palatino Linotype"/>
                <a:cs typeface="Palatino Linotype"/>
              </a:rPr>
              <a:t>Director Project Management, </a:t>
            </a:r>
            <a:r>
              <a:rPr lang="en-US" b="1" dirty="0" err="1" smtClean="0">
                <a:solidFill>
                  <a:srgbClr val="58595B"/>
                </a:solidFill>
                <a:latin typeface="Palatino Linotype"/>
                <a:cs typeface="Palatino Linotype"/>
              </a:rPr>
              <a:t>Amerisource</a:t>
            </a:r>
            <a:r>
              <a:rPr lang="en-US" b="1" dirty="0" smtClean="0">
                <a:solidFill>
                  <a:srgbClr val="58595B"/>
                </a:solidFill>
                <a:latin typeface="Palatino Linotype"/>
                <a:cs typeface="Palatino Linotype"/>
              </a:rPr>
              <a:t> Bergen</a:t>
            </a:r>
            <a:endParaRPr lang="en-US" b="1" dirty="0" smtClean="0">
              <a:solidFill>
                <a:srgbClr val="58595B"/>
              </a:solidFill>
              <a:latin typeface="Palatino Linotype"/>
              <a:cs typeface="Palatino Linotype"/>
            </a:endParaRPr>
          </a:p>
          <a:p>
            <a:pPr defTabSz="882650"/>
            <a:r>
              <a:rPr lang="en-US" b="1" dirty="0" smtClean="0">
                <a:solidFill>
                  <a:srgbClr val="58595B"/>
                </a:solidFill>
                <a:latin typeface="Palatino Linotype"/>
                <a:cs typeface="Palatino Linotype"/>
              </a:rPr>
              <a:t>HBA </a:t>
            </a:r>
            <a:r>
              <a:rPr lang="en-US" b="1" dirty="0" smtClean="0">
                <a:solidFill>
                  <a:srgbClr val="58595B"/>
                </a:solidFill>
                <a:latin typeface="Palatino Linotype"/>
                <a:cs typeface="Palatino Linotype"/>
              </a:rPr>
              <a:t>Mid-Atlantic WIS </a:t>
            </a:r>
            <a:r>
              <a:rPr lang="en-US" b="1" dirty="0" smtClean="0">
                <a:solidFill>
                  <a:srgbClr val="58595B"/>
                </a:solidFill>
                <a:latin typeface="Palatino Linotype"/>
                <a:cs typeface="Palatino Linotype"/>
              </a:rPr>
              <a:t>DAL</a:t>
            </a:r>
            <a:endParaRPr lang="en-US" b="1" dirty="0">
              <a:solidFill>
                <a:srgbClr val="58595B"/>
              </a:solidFill>
              <a:latin typeface="Palatino Linotype"/>
              <a:cs typeface="Palatino Linotype"/>
            </a:endParaRPr>
          </a:p>
        </p:txBody>
      </p:sp>
      <p:pic>
        <p:nvPicPr>
          <p:cNvPr id="20" name="Picture 19" descr="Dark 52C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1"/>
          <a:stretch/>
        </p:blipFill>
        <p:spPr>
          <a:xfrm>
            <a:off x="2455965" y="1964948"/>
            <a:ext cx="2443244" cy="1992624"/>
          </a:xfrm>
          <a:prstGeom prst="rect">
            <a:avLst/>
          </a:prstGeom>
        </p:spPr>
      </p:pic>
      <p:pic>
        <p:nvPicPr>
          <p:cNvPr id="21" name="Picture 20" descr="HealthcareBsnswmn_DWP16_-0385v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6" b="19270"/>
          <a:stretch/>
        </p:blipFill>
        <p:spPr>
          <a:xfrm>
            <a:off x="7045174" y="1942855"/>
            <a:ext cx="1837595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017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FC7DF28-F031-4AD7-83B3-F08DDE3D47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B816CF-AA9B-43E8-B03A-27A77900809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xmlns="" id="{644C0CFC-D81E-4A2D-8884-6636F3DF9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96863"/>
            <a:ext cx="11376024" cy="564257"/>
          </a:xfrm>
        </p:spPr>
        <p:txBody>
          <a:bodyPr/>
          <a:lstStyle/>
          <a:p>
            <a:r>
              <a:rPr lang="en-US" sz="4000" dirty="0" smtClean="0"/>
              <a:t>Boost your Career with Women in Science</a:t>
            </a:r>
            <a:endParaRPr lang="en-US" sz="4000" dirty="0"/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xmlns="" id="{CFCDEBDE-9177-4CDA-80B2-1DF2AB386D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WIS - Mid-Atlantic Region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6"/>
          <a:stretch/>
        </p:blipFill>
        <p:spPr bwMode="auto">
          <a:xfrm>
            <a:off x="5724525" y="1879917"/>
            <a:ext cx="6143625" cy="4035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Clr>
                <a:schemeClr val="accent2"/>
              </a:buClr>
            </a:pPr>
            <a:r>
              <a:rPr lang="en-US" b="1" dirty="0" smtClean="0"/>
              <a:t>St. Louis, Chair:  Elaine Ladd</a:t>
            </a:r>
            <a:endParaRPr lang="en-US" b="1" dirty="0"/>
          </a:p>
          <a:p>
            <a:r>
              <a:rPr lang="en-US" sz="2400" dirty="0" smtClean="0"/>
              <a:t>October 11, 2018</a:t>
            </a:r>
            <a:endParaRPr lang="en-US" sz="2400" dirty="0"/>
          </a:p>
          <a:p>
            <a:r>
              <a:rPr lang="en-US" b="1" dirty="0" smtClean="0"/>
              <a:t>Sponsors: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8" b="15426"/>
          <a:stretch/>
        </p:blipFill>
        <p:spPr bwMode="auto">
          <a:xfrm>
            <a:off x="347663" y="3616960"/>
            <a:ext cx="3876675" cy="229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385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FC7DF28-F031-4AD7-83B3-F08DDE3D47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B816CF-AA9B-43E8-B03A-27A77900809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xmlns="" id="{644C0CFC-D81E-4A2D-8884-6636F3DF9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96863"/>
            <a:ext cx="11376024" cy="443198"/>
          </a:xfrm>
        </p:spPr>
        <p:txBody>
          <a:bodyPr/>
          <a:lstStyle/>
          <a:p>
            <a:r>
              <a:rPr lang="en-US" sz="3200" b="1" dirty="0"/>
              <a:t>Digital Health Disruption – How it Enhances Patient Care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xmlns="" id="{BC13BCD7-B1AC-4759-9052-0B47458DB1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6763" y="1648024"/>
            <a:ext cx="10658475" cy="3912616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en-US" b="1" dirty="0" smtClean="0"/>
              <a:t>WIS </a:t>
            </a:r>
            <a:r>
              <a:rPr lang="en-US" b="1" dirty="0"/>
              <a:t>Co-leads: Lillian </a:t>
            </a:r>
            <a:r>
              <a:rPr lang="en-US" b="1" dirty="0" err="1"/>
              <a:t>Seu</a:t>
            </a:r>
            <a:r>
              <a:rPr lang="en-US" b="1" dirty="0"/>
              <a:t>, Natalie </a:t>
            </a:r>
            <a:r>
              <a:rPr lang="en-US" b="1" dirty="0" err="1"/>
              <a:t>Daurio</a:t>
            </a:r>
            <a:r>
              <a:rPr lang="en-US" b="1" dirty="0"/>
              <a:t>, Jean </a:t>
            </a:r>
            <a:r>
              <a:rPr lang="en-US" b="1" dirty="0" smtClean="0"/>
              <a:t>Chow</a:t>
            </a:r>
          </a:p>
          <a:p>
            <a:r>
              <a:rPr lang="en-US" sz="2400" dirty="0"/>
              <a:t>September 27, 2018 at Bristol-Myer’s Squibb, NJ</a:t>
            </a:r>
          </a:p>
          <a:p>
            <a:r>
              <a:rPr lang="en-US" sz="2400" dirty="0"/>
              <a:t>Event Sponsor: Bristol-Myer’s Squibb</a:t>
            </a:r>
          </a:p>
          <a:p>
            <a:pPr>
              <a:buClr>
                <a:schemeClr val="accent2"/>
              </a:buClr>
            </a:pPr>
            <a:endParaRPr lang="en-US" b="1" dirty="0"/>
          </a:p>
          <a:p>
            <a:pPr>
              <a:buClr>
                <a:schemeClr val="accent2"/>
              </a:buClr>
            </a:pPr>
            <a:r>
              <a:rPr lang="en-US" b="1" dirty="0"/>
              <a:t>Panelists:</a:t>
            </a:r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xmlns="" id="{CFCDEBDE-9177-4CDA-80B2-1DF2AB386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1499" y="889589"/>
            <a:ext cx="11376025" cy="430887"/>
          </a:xfrm>
        </p:spPr>
        <p:txBody>
          <a:bodyPr/>
          <a:lstStyle/>
          <a:p>
            <a:r>
              <a:rPr lang="en-US" dirty="0" smtClean="0"/>
              <a:t>WIS - NY/NJ Region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4E36237-2EB5-4092-BE4B-D9FB146B0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603" y="3750129"/>
            <a:ext cx="874166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17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FC7DF28-F031-4AD7-83B3-F08DDE3D47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B816CF-AA9B-43E8-B03A-27A77900809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xmlns="" id="{644C0CFC-D81E-4A2D-8884-6636F3DF9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96863"/>
            <a:ext cx="11376024" cy="886397"/>
          </a:xfrm>
        </p:spPr>
        <p:txBody>
          <a:bodyPr/>
          <a:lstStyle/>
          <a:p>
            <a:r>
              <a:rPr lang="en-US" sz="3200" b="1" dirty="0"/>
              <a:t>Tissue-Agnostic Cancer Drug Development: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A </a:t>
            </a:r>
            <a:r>
              <a:rPr lang="en-US" sz="3200" b="1" dirty="0"/>
              <a:t>Paradigm Shift?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xmlns="" id="{BC13BCD7-B1AC-4759-9052-0B47458DB1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6763" y="1774636"/>
            <a:ext cx="10658475" cy="3912616"/>
          </a:xfrm>
        </p:spPr>
        <p:txBody>
          <a:bodyPr>
            <a:normAutofit/>
          </a:bodyPr>
          <a:lstStyle/>
          <a:p>
            <a:r>
              <a:rPr lang="en-US" dirty="0"/>
              <a:t>October 23, 2018 @ Pfizer HQ, NYC</a:t>
            </a:r>
          </a:p>
          <a:p>
            <a:r>
              <a:rPr lang="en-US" dirty="0"/>
              <a:t>Event Sponsors: Trinity Partners and Pfizer</a:t>
            </a:r>
          </a:p>
          <a:p>
            <a:pPr>
              <a:buClr>
                <a:schemeClr val="accent2"/>
              </a:buClr>
            </a:pPr>
            <a:r>
              <a:rPr lang="en-US" dirty="0"/>
              <a:t>WIS Co-leads: Ying Liu, Deshanie Rai, Jean Chow</a:t>
            </a:r>
          </a:p>
          <a:p>
            <a:pPr>
              <a:buClr>
                <a:schemeClr val="accent2"/>
              </a:buClr>
            </a:pPr>
            <a:endParaRPr lang="en-US" dirty="0"/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xmlns="" id="{CFCDEBDE-9177-4CDA-80B2-1DF2AB386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1114677"/>
            <a:ext cx="11376025" cy="430887"/>
          </a:xfrm>
        </p:spPr>
        <p:txBody>
          <a:bodyPr/>
          <a:lstStyle/>
          <a:p>
            <a:r>
              <a:rPr lang="en-US" dirty="0" smtClean="0"/>
              <a:t>WIS - NY/NJ Region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203F649-DC3C-4533-AC1A-5AEA4870E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482" y="3543088"/>
            <a:ext cx="8401788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1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628900" y="104025"/>
            <a:ext cx="9563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7757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Thank you to our WIS NY/NJ team for their support on these events!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E297500-BFB8-423C-96C3-FC1C71B3F6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" t="2052" r="26" b="9833"/>
          <a:stretch/>
        </p:blipFill>
        <p:spPr>
          <a:xfrm>
            <a:off x="4721610" y="994738"/>
            <a:ext cx="1547564" cy="1836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4AEB4FF-E023-41B8-992C-19D87B7BAC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8" r="2534"/>
          <a:stretch/>
        </p:blipFill>
        <p:spPr>
          <a:xfrm>
            <a:off x="3048655" y="2986784"/>
            <a:ext cx="1552599" cy="17681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C3681D3-28DB-4168-BF29-CFED1C47E5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2" t="-7670" r="10729" b="1297"/>
          <a:stretch/>
        </p:blipFill>
        <p:spPr>
          <a:xfrm>
            <a:off x="6387649" y="867249"/>
            <a:ext cx="1546528" cy="19562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787B474-5E09-474E-9AE6-E32EFC393C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27"/>
          <a:stretch/>
        </p:blipFill>
        <p:spPr>
          <a:xfrm>
            <a:off x="4698308" y="4900457"/>
            <a:ext cx="1554480" cy="18215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6DEDF70-FC6E-46DD-ABC3-76C1CF5835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0" b="10613"/>
          <a:stretch/>
        </p:blipFill>
        <p:spPr>
          <a:xfrm>
            <a:off x="9742016" y="2994382"/>
            <a:ext cx="1526570" cy="17605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61163CE-2122-4CE9-964E-D9EC0D1223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655" y="994739"/>
            <a:ext cx="1554480" cy="18288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12F5D0A-72EA-44D4-ADCC-AED2DF7730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319" y="2986785"/>
            <a:ext cx="1512459" cy="17681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2F80DBB0-0B65-491F-8991-44B6E55B088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452" y="994739"/>
            <a:ext cx="1526570" cy="1828800"/>
          </a:xfrm>
          <a:prstGeom prst="rect">
            <a:avLst/>
          </a:prstGeom>
        </p:spPr>
      </p:pic>
      <p:pic>
        <p:nvPicPr>
          <p:cNvPr id="26" name="Picture 25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xmlns="" id="{6B82F928-2F5F-4207-815C-2B1B79FD6D1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4" t="2383" r="24847" b="10641"/>
          <a:stretch/>
        </p:blipFill>
        <p:spPr>
          <a:xfrm>
            <a:off x="6371519" y="4877653"/>
            <a:ext cx="1546527" cy="1844347"/>
          </a:xfrm>
          <a:prstGeom prst="rect">
            <a:avLst/>
          </a:prstGeom>
        </p:spPr>
      </p:pic>
      <p:pic>
        <p:nvPicPr>
          <p:cNvPr id="28" name="Picture 27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xmlns="" id="{0F6AED51-4A04-4E2D-ABE4-E888EF794B3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6" t="9656" r="16117"/>
          <a:stretch/>
        </p:blipFill>
        <p:spPr>
          <a:xfrm>
            <a:off x="8013940" y="2963636"/>
            <a:ext cx="1598001" cy="176812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43CA2AC-30E0-4EE9-A194-9935B62303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"/>
          <a:stretch/>
        </p:blipFill>
        <p:spPr bwMode="auto">
          <a:xfrm>
            <a:off x="8057461" y="4913709"/>
            <a:ext cx="1554480" cy="182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xmlns="" id="{AC5D4760-3F16-4228-9EE2-54D29B144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321" y="994738"/>
            <a:ext cx="1511180" cy="18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447EDA2-EBE2-49A4-87E6-45FCC38AAA1A}"/>
              </a:ext>
            </a:extLst>
          </p:cNvPr>
          <p:cNvSpPr txBox="1"/>
          <p:nvPr/>
        </p:nvSpPr>
        <p:spPr>
          <a:xfrm>
            <a:off x="108546" y="580636"/>
            <a:ext cx="2618474" cy="56477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WIS NY/NJ Co-Chairs:</a:t>
            </a:r>
          </a:p>
          <a:p>
            <a:r>
              <a:rPr lang="en-US" dirty="0">
                <a:solidFill>
                  <a:schemeClr val="bg1"/>
                </a:solidFill>
              </a:rPr>
              <a:t>Jean H Chow, MS, MD</a:t>
            </a:r>
          </a:p>
          <a:p>
            <a:r>
              <a:rPr lang="en-US" dirty="0">
                <a:solidFill>
                  <a:schemeClr val="bg1"/>
                </a:solidFill>
              </a:rPr>
              <a:t>Deshanie Rai, PhD, FACN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Lillian </a:t>
            </a:r>
            <a:r>
              <a:rPr lang="en-US" dirty="0" err="1">
                <a:solidFill>
                  <a:schemeClr val="bg1"/>
                </a:solidFill>
              </a:rPr>
              <a:t>Seu</a:t>
            </a:r>
            <a:r>
              <a:rPr lang="en-US" dirty="0">
                <a:solidFill>
                  <a:schemeClr val="bg1"/>
                </a:solidFill>
              </a:rPr>
              <a:t>, PhD</a:t>
            </a:r>
          </a:p>
          <a:p>
            <a:r>
              <a:rPr lang="en-US" dirty="0">
                <a:solidFill>
                  <a:schemeClr val="bg1"/>
                </a:solidFill>
              </a:rPr>
              <a:t>Natalie </a:t>
            </a:r>
            <a:r>
              <a:rPr lang="en-US" dirty="0" err="1">
                <a:solidFill>
                  <a:schemeClr val="bg1"/>
                </a:solidFill>
              </a:rPr>
              <a:t>Daurio</a:t>
            </a:r>
            <a:r>
              <a:rPr lang="en-US" dirty="0">
                <a:solidFill>
                  <a:schemeClr val="bg1"/>
                </a:solidFill>
              </a:rPr>
              <a:t>, PhD</a:t>
            </a:r>
          </a:p>
          <a:p>
            <a:r>
              <a:rPr lang="en-US" dirty="0">
                <a:solidFill>
                  <a:schemeClr val="bg1"/>
                </a:solidFill>
              </a:rPr>
              <a:t>Juliet Hart</a:t>
            </a:r>
          </a:p>
          <a:p>
            <a:r>
              <a:rPr lang="en-US" dirty="0">
                <a:solidFill>
                  <a:schemeClr val="bg1"/>
                </a:solidFill>
              </a:rPr>
              <a:t>Tasha Simms, PhD</a:t>
            </a:r>
          </a:p>
          <a:p>
            <a:r>
              <a:rPr lang="en-US" dirty="0">
                <a:solidFill>
                  <a:schemeClr val="bg1"/>
                </a:solidFill>
              </a:rPr>
              <a:t>Lisa Weiss, PhD</a:t>
            </a:r>
          </a:p>
          <a:p>
            <a:r>
              <a:rPr lang="en-US" dirty="0">
                <a:solidFill>
                  <a:schemeClr val="bg1"/>
                </a:solidFill>
              </a:rPr>
              <a:t>Ying Lin, PhD</a:t>
            </a:r>
          </a:p>
          <a:p>
            <a:r>
              <a:rPr lang="en-US" dirty="0">
                <a:solidFill>
                  <a:schemeClr val="bg1"/>
                </a:solidFill>
              </a:rPr>
              <a:t>Kelly Park, Pharm D</a:t>
            </a:r>
          </a:p>
          <a:p>
            <a:r>
              <a:rPr lang="en-US" dirty="0">
                <a:solidFill>
                  <a:schemeClr val="bg1"/>
                </a:solidFill>
              </a:rPr>
              <a:t>Adrianne Wong, PhD</a:t>
            </a:r>
          </a:p>
          <a:p>
            <a:r>
              <a:rPr lang="en-US" dirty="0">
                <a:solidFill>
                  <a:schemeClr val="bg1"/>
                </a:solidFill>
              </a:rPr>
              <a:t>Sharon M Roberts</a:t>
            </a:r>
          </a:p>
          <a:p>
            <a:r>
              <a:rPr lang="en-US" dirty="0">
                <a:solidFill>
                  <a:schemeClr val="bg1"/>
                </a:solidFill>
              </a:rPr>
              <a:t>Rama A </a:t>
            </a:r>
            <a:r>
              <a:rPr lang="en-US" dirty="0" err="1">
                <a:solidFill>
                  <a:schemeClr val="bg1"/>
                </a:solidFill>
              </a:rPr>
              <a:t>Shmeis</a:t>
            </a:r>
            <a:r>
              <a:rPr lang="en-US" dirty="0">
                <a:solidFill>
                  <a:schemeClr val="bg1"/>
                </a:solidFill>
              </a:rPr>
              <a:t>, PhD</a:t>
            </a:r>
          </a:p>
          <a:p>
            <a:r>
              <a:rPr lang="en-US" dirty="0">
                <a:solidFill>
                  <a:schemeClr val="bg1"/>
                </a:solidFill>
              </a:rPr>
              <a:t>Miriam </a:t>
            </a:r>
            <a:r>
              <a:rPr lang="en-US" dirty="0" err="1">
                <a:solidFill>
                  <a:schemeClr val="bg1"/>
                </a:solidFill>
              </a:rPr>
              <a:t>Marshood</a:t>
            </a:r>
            <a:r>
              <a:rPr lang="en-US" dirty="0">
                <a:solidFill>
                  <a:schemeClr val="bg1"/>
                </a:solidFill>
              </a:rPr>
              <a:t>, PhD</a:t>
            </a:r>
          </a:p>
          <a:p>
            <a:r>
              <a:rPr lang="en-US" dirty="0">
                <a:solidFill>
                  <a:schemeClr val="bg1"/>
                </a:solidFill>
              </a:rPr>
              <a:t>Donna </a:t>
            </a:r>
            <a:r>
              <a:rPr lang="en-US" dirty="0" err="1">
                <a:solidFill>
                  <a:schemeClr val="bg1"/>
                </a:solidFill>
              </a:rPr>
              <a:t>Mildvan</a:t>
            </a:r>
            <a:r>
              <a:rPr lang="en-US" dirty="0">
                <a:solidFill>
                  <a:schemeClr val="bg1"/>
                </a:solidFill>
              </a:rPr>
              <a:t>, MD</a:t>
            </a:r>
          </a:p>
          <a:p>
            <a:r>
              <a:rPr lang="en-US" dirty="0">
                <a:solidFill>
                  <a:schemeClr val="bg1"/>
                </a:solidFill>
              </a:rPr>
              <a:t>Candice Hughes, PhD</a:t>
            </a:r>
          </a:p>
          <a:p>
            <a:r>
              <a:rPr lang="en-US" dirty="0" err="1">
                <a:solidFill>
                  <a:schemeClr val="bg1"/>
                </a:solidFill>
              </a:rPr>
              <a:t>Anindita</a:t>
            </a:r>
            <a:r>
              <a:rPr lang="en-US" dirty="0">
                <a:solidFill>
                  <a:schemeClr val="bg1"/>
                </a:solidFill>
              </a:rPr>
              <a:t> Sinha, MS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xmlns="" id="{1DD6D59B-A1AE-42EA-AEC1-DDB21D9B1C2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24"/>
          <a:stretch/>
        </p:blipFill>
        <p:spPr>
          <a:xfrm>
            <a:off x="3026293" y="4893200"/>
            <a:ext cx="1567889" cy="1828800"/>
          </a:xfrm>
          <a:prstGeom prst="rect">
            <a:avLst/>
          </a:prstGeom>
        </p:spPr>
      </p:pic>
      <p:pic>
        <p:nvPicPr>
          <p:cNvPr id="5" name="Picture 4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xmlns="" id="{8307E86F-2F14-44EF-8909-3AEAB4C2AE7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711" y="4925175"/>
            <a:ext cx="1511180" cy="18288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5B57E27A-47A1-477C-B1A2-4B1CC6830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57294" y="2990140"/>
            <a:ext cx="1557832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972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FC7DF28-F031-4AD7-83B3-F08DDE3D47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B816CF-AA9B-43E8-B03A-27A77900809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xmlns="" id="{644C0CFC-D81E-4A2D-8884-6636F3DF9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96863"/>
            <a:ext cx="11376024" cy="564257"/>
          </a:xfrm>
        </p:spPr>
        <p:txBody>
          <a:bodyPr/>
          <a:lstStyle/>
          <a:p>
            <a:r>
              <a:rPr lang="en-US" sz="4000" dirty="0"/>
              <a:t>Cool Things Happen at the Edges</a:t>
            </a:r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xmlns="" id="{CFCDEBDE-9177-4CDA-80B2-1DF2AB386D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WIS - New </a:t>
            </a:r>
            <a:r>
              <a:rPr lang="en-US" dirty="0"/>
              <a:t>England Region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3EC9AB5D-B515-4EE2-BEA8-13D834DC70E9}"/>
              </a:ext>
            </a:extLst>
          </p:cNvPr>
          <p:cNvSpPr>
            <a:spLocks noGrp="1"/>
          </p:cNvSpPr>
          <p:nvPr/>
        </p:nvSpPr>
        <p:spPr>
          <a:xfrm>
            <a:off x="4511535" y="1832297"/>
            <a:ext cx="7170549" cy="319340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400" dirty="0">
                <a:solidFill>
                  <a:srgbClr val="58595B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  <a:cs typeface="Gotham Book"/>
              </a:rPr>
              <a:t>Thursday, September 20, 2018</a:t>
            </a:r>
          </a:p>
          <a:p>
            <a:pPr>
              <a:buNone/>
            </a:pPr>
            <a:r>
              <a:rPr lang="en-US" sz="2400" dirty="0">
                <a:solidFill>
                  <a:srgbClr val="58595B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  <a:cs typeface="Gotham Book"/>
              </a:rPr>
              <a:t>5:30-8:30 PM</a:t>
            </a:r>
          </a:p>
          <a:p>
            <a:pPr>
              <a:buNone/>
            </a:pPr>
            <a:r>
              <a:rPr lang="en-US" sz="2400" dirty="0">
                <a:solidFill>
                  <a:srgbClr val="58595B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  <a:cs typeface="Gotham Book"/>
              </a:rPr>
              <a:t>Amgen, Cambridge, MA</a:t>
            </a:r>
          </a:p>
          <a:p>
            <a:pPr>
              <a:buNone/>
            </a:pPr>
            <a:endParaRPr lang="en-US" sz="2200" b="1" dirty="0">
              <a:solidFill>
                <a:srgbClr val="7757A1"/>
              </a:solidFill>
              <a:latin typeface="Palatino Linotype" panose="02040502050505030304" pitchFamily="18" charset="0"/>
              <a:ea typeface="ＭＳ Ｐゴシック" panose="020B0600070205080204" pitchFamily="34" charset="-128"/>
            </a:endParaRPr>
          </a:p>
          <a:p>
            <a:pPr>
              <a:buNone/>
            </a:pPr>
            <a:r>
              <a:rPr lang="en-US" sz="2800" b="1" dirty="0">
                <a:solidFill>
                  <a:srgbClr val="7757A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rPr>
              <a:t>Featured Speaker</a:t>
            </a:r>
          </a:p>
          <a:p>
            <a:pPr>
              <a:buNone/>
            </a:pPr>
            <a:r>
              <a:rPr lang="en-US" sz="2400" b="1" dirty="0">
                <a:solidFill>
                  <a:srgbClr val="58595B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  <a:cs typeface="Gotham Book"/>
              </a:rPr>
              <a:t>Dr. Erika </a:t>
            </a:r>
            <a:r>
              <a:rPr lang="en-US" sz="2400" b="1" dirty="0" err="1">
                <a:solidFill>
                  <a:srgbClr val="58595B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  <a:cs typeface="Gotham Book"/>
              </a:rPr>
              <a:t>Ebbel</a:t>
            </a:r>
            <a:r>
              <a:rPr lang="en-US" sz="2400" b="1" dirty="0">
                <a:solidFill>
                  <a:srgbClr val="58595B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  <a:cs typeface="Gotham Book"/>
              </a:rPr>
              <a:t> Angle, </a:t>
            </a:r>
            <a:r>
              <a:rPr lang="en-US" sz="2400" dirty="0">
                <a:solidFill>
                  <a:srgbClr val="58595B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  <a:cs typeface="Gotham Book"/>
              </a:rPr>
              <a:t>PhD</a:t>
            </a:r>
          </a:p>
          <a:p>
            <a:pPr>
              <a:buNone/>
            </a:pPr>
            <a:r>
              <a:rPr lang="en-US" sz="2400" dirty="0">
                <a:solidFill>
                  <a:srgbClr val="58595B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  <a:cs typeface="Gotham Book"/>
              </a:rPr>
              <a:t>CEO &amp; Co-founder, </a:t>
            </a:r>
            <a:r>
              <a:rPr lang="en-US" sz="2400" dirty="0" err="1">
                <a:solidFill>
                  <a:srgbClr val="58595B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  <a:cs typeface="Gotham Book"/>
              </a:rPr>
              <a:t>Ixcela</a:t>
            </a:r>
            <a:endParaRPr lang="en-US" sz="2400" dirty="0">
              <a:solidFill>
                <a:srgbClr val="58595B"/>
              </a:solidFill>
              <a:latin typeface="Palatino Linotype" panose="02040502050505030304" pitchFamily="18" charset="0"/>
              <a:ea typeface="ＭＳ Ｐゴシック" panose="020B0600070205080204" pitchFamily="34" charset="-128"/>
              <a:cs typeface="Gotham Book"/>
            </a:endParaRPr>
          </a:p>
          <a:p>
            <a:pPr>
              <a:buNone/>
            </a:pPr>
            <a:r>
              <a:rPr lang="en-US" sz="2400" dirty="0">
                <a:solidFill>
                  <a:srgbClr val="58595B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  <a:cs typeface="Gotham Book"/>
              </a:rPr>
              <a:t>Founder, Science From Scientists</a:t>
            </a:r>
          </a:p>
          <a:p>
            <a:pPr>
              <a:buNone/>
            </a:pPr>
            <a:endParaRPr lang="en-US" sz="2000" dirty="0">
              <a:solidFill>
                <a:srgbClr val="58595B"/>
              </a:solidFill>
              <a:latin typeface="Palatino Linotype" panose="02040502050505030304" pitchFamily="18" charset="0"/>
              <a:ea typeface="ＭＳ Ｐゴシック" panose="020B0600070205080204" pitchFamily="34" charset="-128"/>
              <a:cs typeface="Gotham Book"/>
            </a:endParaRPr>
          </a:p>
          <a:p>
            <a:pPr>
              <a:buNone/>
            </a:pPr>
            <a:endParaRPr lang="en-US" sz="2000" b="1" dirty="0">
              <a:solidFill>
                <a:srgbClr val="58595B"/>
              </a:solidFill>
              <a:latin typeface="Palatino Linotype" panose="02040502050505030304" pitchFamily="18" charset="0"/>
              <a:cs typeface="Gotham Book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777BBCB-5C7E-41CA-9EB7-8DB2CD63D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851" y="1689250"/>
            <a:ext cx="2472724" cy="37049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BE522E1-E3D1-415F-B278-2DDF851920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476" y="5831579"/>
            <a:ext cx="1709026" cy="4021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9A43724-FABF-42D2-BB19-D7A4E59F6A65}"/>
              </a:ext>
            </a:extLst>
          </p:cNvPr>
          <p:cNvSpPr txBox="1"/>
          <p:nvPr/>
        </p:nvSpPr>
        <p:spPr>
          <a:xfrm>
            <a:off x="4511535" y="5261833"/>
            <a:ext cx="3826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7757A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rPr>
              <a:t>Event Host &amp; Sponsor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12157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xmlns="" id="{644C0CFC-D81E-4A2D-8884-6636F3DF9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96863"/>
            <a:ext cx="11376024" cy="894604"/>
          </a:xfrm>
        </p:spPr>
        <p:txBody>
          <a:bodyPr/>
          <a:lstStyle/>
          <a:p>
            <a:r>
              <a:rPr lang="en-US" sz="3200" dirty="0" smtClean="0"/>
              <a:t>Navigating </a:t>
            </a:r>
            <a:r>
              <a:rPr lang="en-US" sz="3200" dirty="0"/>
              <a:t>your scientific career: Finding a fulfilling direction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xmlns="" id="{BC13BCD7-B1AC-4759-9052-0B47458DB1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6763" y="1769806"/>
            <a:ext cx="10658475" cy="436372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WIS </a:t>
            </a:r>
            <a:r>
              <a:rPr lang="en-US" dirty="0"/>
              <a:t>signature </a:t>
            </a:r>
            <a:r>
              <a:rPr lang="en-US" dirty="0" smtClean="0"/>
              <a:t>event, held on November 1</a:t>
            </a:r>
            <a:r>
              <a:rPr lang="en-US" baseline="30000" dirty="0" smtClean="0"/>
              <a:t>st</a:t>
            </a:r>
            <a:r>
              <a:rPr lang="en-US" dirty="0"/>
              <a:t> </a:t>
            </a:r>
            <a:r>
              <a:rPr lang="en-US" dirty="0" smtClean="0"/>
              <a:t>at Genentech, was the </a:t>
            </a:r>
            <a:r>
              <a:rPr lang="en-US" dirty="0"/>
              <a:t>inaugural event of </a:t>
            </a:r>
            <a:r>
              <a:rPr lang="en-US" dirty="0" smtClean="0"/>
              <a:t>the WIS affinity group in the </a:t>
            </a:r>
            <a:r>
              <a:rPr lang="en-US" dirty="0"/>
              <a:t>Pacific </a:t>
            </a:r>
            <a:r>
              <a:rPr lang="en-US" dirty="0" smtClean="0"/>
              <a:t>Region.  HBA members had an </a:t>
            </a:r>
            <a:r>
              <a:rPr lang="en-US" dirty="0"/>
              <a:t>opportunity to network with those who have experienced the transition and with their peers.  Coaching, mentoring, and advice from those who share a passion for science but have advanced their careers on different </a:t>
            </a:r>
            <a:r>
              <a:rPr lang="en-US" dirty="0" smtClean="0"/>
              <a:t>paths was priceless</a:t>
            </a:r>
            <a:r>
              <a:rPr lang="en-US" dirty="0"/>
              <a:t>.  </a:t>
            </a:r>
          </a:p>
          <a:p>
            <a:pPr fontAlgn="base"/>
            <a:r>
              <a:rPr lang="en-US" b="1" dirty="0" smtClean="0"/>
              <a:t>Keynote Speaker and Panel Moderator: </a:t>
            </a:r>
            <a:r>
              <a:rPr lang="en-US" dirty="0" smtClean="0"/>
              <a:t>Gisela Paulsen, SVP, Global Head of Clinical Operations at Roche/Genentech</a:t>
            </a:r>
          </a:p>
          <a:p>
            <a:pPr fontAlgn="base"/>
            <a:r>
              <a:rPr lang="en-US" b="1" dirty="0" smtClean="0"/>
              <a:t>Attendees: </a:t>
            </a:r>
            <a:r>
              <a:rPr lang="en-US" dirty="0" smtClean="0"/>
              <a:t>&gt;70 HBA members</a:t>
            </a:r>
            <a:endParaRPr lang="en-US" b="1" dirty="0" smtClean="0"/>
          </a:p>
          <a:p>
            <a:pPr fontAlgn="base"/>
            <a:r>
              <a:rPr lang="en-US" b="1" dirty="0" smtClean="0"/>
              <a:t>Learning objectives:</a:t>
            </a:r>
            <a:endParaRPr lang="en-US" dirty="0"/>
          </a:p>
          <a:p>
            <a:pPr fontAlgn="base"/>
            <a:r>
              <a:rPr lang="en-US" dirty="0"/>
              <a:t>1. Grow you network of women with a scientific background.</a:t>
            </a:r>
            <a:br>
              <a:rPr lang="en-US" dirty="0"/>
            </a:br>
            <a:r>
              <a:rPr lang="en-US" dirty="0"/>
              <a:t>2. Understand career choices you can make with a scientific degree.</a:t>
            </a:r>
            <a:br>
              <a:rPr lang="en-US" dirty="0"/>
            </a:br>
            <a:r>
              <a:rPr lang="en-US" dirty="0"/>
              <a:t>3. Assess and develop the skills needed for a fulfilling career.</a:t>
            </a:r>
          </a:p>
          <a:p>
            <a:pPr>
              <a:buClr>
                <a:schemeClr val="accent2"/>
              </a:buClr>
            </a:pPr>
            <a:endParaRPr lang="en-US" dirty="0" smtClean="0"/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xmlns="" id="{CFCDEBDE-9177-4CDA-80B2-1DF2AB386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1499" y="917179"/>
            <a:ext cx="11376025" cy="430887"/>
          </a:xfrm>
        </p:spPr>
        <p:txBody>
          <a:bodyPr/>
          <a:lstStyle/>
          <a:p>
            <a:r>
              <a:rPr lang="en-US" dirty="0" smtClean="0"/>
              <a:t>WIS - Pacific Region</a:t>
            </a:r>
            <a:endParaRPr lang="en-US" dirty="0"/>
          </a:p>
        </p:txBody>
      </p:sp>
      <p:pic>
        <p:nvPicPr>
          <p:cNvPr id="2" name="Picture 1" descr="Paulsen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880" y="3634182"/>
            <a:ext cx="2081541" cy="291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63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">
            <a:extLst>
              <a:ext uri="{FF2B5EF4-FFF2-40B4-BE49-F238E27FC236}">
                <a16:creationId xmlns:a16="http://schemas.microsoft.com/office/drawing/2014/main" xmlns="" id="{A3CC2367-EBE1-4224-B7FC-5915A379738A}"/>
              </a:ext>
            </a:extLst>
          </p:cNvPr>
          <p:cNvSpPr txBox="1">
            <a:spLocks/>
          </p:cNvSpPr>
          <p:nvPr/>
        </p:nvSpPr>
        <p:spPr>
          <a:xfrm>
            <a:off x="421500" y="2356380"/>
            <a:ext cx="11017250" cy="62068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</a:lstStyle>
          <a:p>
            <a:r>
              <a:rPr lang="en-US" sz="4400" dirty="0" smtClean="0"/>
              <a:t>HBA Women In Science Affinity Group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80221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FC7DF28-F031-4AD7-83B3-F08DDE3D47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B816CF-AA9B-43E8-B03A-27A77900809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xmlns="" id="{644C0CFC-D81E-4A2D-8884-6636F3DF9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96863"/>
            <a:ext cx="11376024" cy="564257"/>
          </a:xfrm>
        </p:spPr>
        <p:txBody>
          <a:bodyPr/>
          <a:lstStyle/>
          <a:p>
            <a:r>
              <a:rPr lang="en-US" sz="4000" dirty="0"/>
              <a:t>A United Force for Change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4526F54-3B58-4974-846C-C7E905983E53}"/>
              </a:ext>
            </a:extLst>
          </p:cNvPr>
          <p:cNvSpPr/>
          <p:nvPr/>
        </p:nvSpPr>
        <p:spPr>
          <a:xfrm>
            <a:off x="599872" y="1585974"/>
            <a:ext cx="10992255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alatino Linotype" panose="02040502050505030304" pitchFamily="18" charset="0"/>
              </a:rPr>
              <a:t>When members of the HBA come together, it’s with a shared purpose: to be a </a:t>
            </a:r>
            <a:r>
              <a:rPr lang="en-US" b="1" dirty="0">
                <a:solidFill>
                  <a:srgbClr val="FB515B"/>
                </a:solidFill>
                <a:latin typeface="Palatino Linotype" panose="02040502050505030304" pitchFamily="18" charset="0"/>
              </a:rPr>
              <a:t>united force for change</a:t>
            </a:r>
            <a:r>
              <a:rPr lang="en-US" dirty="0">
                <a:latin typeface="Palatino Linotype" panose="02040502050505030304" pitchFamily="18" charset="0"/>
              </a:rPr>
              <a:t>. We connect diverse groups of both women and men, across all healthcare </a:t>
            </a:r>
            <a:endParaRPr lang="en-US" dirty="0" smtClean="0">
              <a:latin typeface="Palatino Linotype" panose="02040502050505030304" pitchFamily="18" charset="0"/>
            </a:endParaRPr>
          </a:p>
          <a:p>
            <a:pPr algn="ctr"/>
            <a:r>
              <a:rPr lang="en-US" dirty="0" smtClean="0">
                <a:latin typeface="Palatino Linotype" panose="02040502050505030304" pitchFamily="18" charset="0"/>
              </a:rPr>
              <a:t>and </a:t>
            </a:r>
            <a:r>
              <a:rPr lang="en-US" dirty="0">
                <a:latin typeface="Palatino Linotype" panose="02040502050505030304" pitchFamily="18" charset="0"/>
              </a:rPr>
              <a:t>life science disciplines. </a:t>
            </a:r>
          </a:p>
          <a:p>
            <a:pPr algn="ctr"/>
            <a:endParaRPr lang="en-US" dirty="0">
              <a:latin typeface="Palatino Linotype" panose="02040502050505030304" pitchFamily="18" charset="0"/>
            </a:endParaRPr>
          </a:p>
          <a:p>
            <a:pPr algn="ctr"/>
            <a:r>
              <a:rPr lang="en-US" dirty="0">
                <a:latin typeface="Palatino Linotype" panose="02040502050505030304" pitchFamily="18" charset="0"/>
              </a:rPr>
              <a:t>By taking focused action to advance our mission, we are creating a powerful movement that directly drives professional opportunity and corporate growth. </a:t>
            </a:r>
          </a:p>
          <a:p>
            <a:pPr algn="ctr"/>
            <a:endParaRPr lang="en-US" dirty="0">
              <a:latin typeface="Palatino Linotype" panose="02040502050505030304" pitchFamily="18" charset="0"/>
            </a:endParaRPr>
          </a:p>
          <a:p>
            <a:pPr algn="ctr"/>
            <a:r>
              <a:rPr lang="en-US" dirty="0">
                <a:latin typeface="Palatino Linotype" panose="02040502050505030304" pitchFamily="18" charset="0"/>
              </a:rPr>
              <a:t>We believe that by joining forces in the relentless pursuit of gender parity, we are doing more than uniting individuals—we are strengthening the business of healthcare.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453A875-9D84-4894-85D3-29B955FC2F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6" t="16065" r="4651" b="44937"/>
          <a:stretch/>
        </p:blipFill>
        <p:spPr>
          <a:xfrm>
            <a:off x="291831" y="4308954"/>
            <a:ext cx="1929319" cy="1680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D6FF6A2-CB4B-44A1-9850-087042BE28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6" t="19072" r="8362" b="43431"/>
          <a:stretch/>
        </p:blipFill>
        <p:spPr>
          <a:xfrm>
            <a:off x="2202665" y="4306416"/>
            <a:ext cx="1950077" cy="16902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5EAF3E1-FBF2-4540-988B-DA94AEDDE9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 t="15532" r="10906" b="38994"/>
          <a:stretch/>
        </p:blipFill>
        <p:spPr>
          <a:xfrm>
            <a:off x="4152742" y="4303879"/>
            <a:ext cx="1937425" cy="16902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544CCC0-6091-466B-8CDA-5FE8154D45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1" t="19755" r="9322" b="37791"/>
          <a:stretch/>
        </p:blipFill>
        <p:spPr>
          <a:xfrm>
            <a:off x="6071538" y="4285390"/>
            <a:ext cx="1977147" cy="1700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77C34EE-35E8-464C-A0AB-60D8B2B1DF2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4" t="16768" r="8206" b="34778"/>
          <a:stretch/>
        </p:blipFill>
        <p:spPr>
          <a:xfrm>
            <a:off x="8008963" y="4298813"/>
            <a:ext cx="1934819" cy="16801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14CCE84-5B9E-49B9-8DE3-DDC7A21DC1C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5" t="18519" r="18740" b="45287"/>
          <a:stretch/>
        </p:blipFill>
        <p:spPr>
          <a:xfrm>
            <a:off x="9912501" y="4288679"/>
            <a:ext cx="1937425" cy="168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31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HBA branded colors">
      <a:dk1>
        <a:srgbClr val="58595B"/>
      </a:dk1>
      <a:lt1>
        <a:sysClr val="window" lastClr="FFFFFF"/>
      </a:lt1>
      <a:dk2>
        <a:srgbClr val="44546A"/>
      </a:dk2>
      <a:lt2>
        <a:srgbClr val="FFFFFF"/>
      </a:lt2>
      <a:accent1>
        <a:srgbClr val="7757A1"/>
      </a:accent1>
      <a:accent2>
        <a:srgbClr val="FB515B"/>
      </a:accent2>
      <a:accent3>
        <a:srgbClr val="86D5C8"/>
      </a:accent3>
      <a:accent4>
        <a:srgbClr val="F9EB3B"/>
      </a:accent4>
      <a:accent5>
        <a:srgbClr val="58595B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5664</TotalTime>
  <Words>961</Words>
  <Application>Microsoft Office PowerPoint</Application>
  <PresentationFormat>Custom</PresentationFormat>
  <Paragraphs>166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Boost your Career with Women in Science</vt:lpstr>
      <vt:lpstr>Digital Health Disruption – How it Enhances Patient Care</vt:lpstr>
      <vt:lpstr>Tissue-Agnostic Cancer Drug Development:  A Paradigm Shift?</vt:lpstr>
      <vt:lpstr>PowerPoint Presentation</vt:lpstr>
      <vt:lpstr>Cool Things Happen at the Edges</vt:lpstr>
      <vt:lpstr>Navigating your scientific career: Finding a fulfilling direction </vt:lpstr>
      <vt:lpstr>PowerPoint Presentation</vt:lpstr>
      <vt:lpstr>A United Force for Change</vt:lpstr>
      <vt:lpstr>Women In Science Affinity Group</vt:lpstr>
      <vt:lpstr>What is Women In Science ?</vt:lpstr>
      <vt:lpstr>PowerPoint Presentation</vt:lpstr>
      <vt:lpstr>PowerPoint Presentation</vt:lpstr>
      <vt:lpstr>PowerPoint Presentation</vt:lpstr>
      <vt:lpstr>Get involved!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 George</dc:creator>
  <cp:lastModifiedBy>Martin, Ruth L</cp:lastModifiedBy>
  <cp:revision>286</cp:revision>
  <dcterms:created xsi:type="dcterms:W3CDTF">2017-09-26T12:42:23Z</dcterms:created>
  <dcterms:modified xsi:type="dcterms:W3CDTF">2018-11-04T14:20:20Z</dcterms:modified>
</cp:coreProperties>
</file>